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sldIdLst>
    <p:sldId id="263" r:id="rId6"/>
    <p:sldId id="265" r:id="rId7"/>
    <p:sldId id="266" r:id="rId8"/>
    <p:sldId id="269" r:id="rId9"/>
    <p:sldId id="267" r:id="rId10"/>
    <p:sldId id="272" r:id="rId11"/>
    <p:sldId id="281" r:id="rId12"/>
    <p:sldId id="268" r:id="rId13"/>
    <p:sldId id="273" r:id="rId14"/>
    <p:sldId id="278" r:id="rId15"/>
    <p:sldId id="271" r:id="rId16"/>
    <p:sldId id="279" r:id="rId17"/>
    <p:sldId id="270" r:id="rId18"/>
    <p:sldId id="274" r:id="rId19"/>
    <p:sldId id="275" r:id="rId20"/>
    <p:sldId id="276" r:id="rId21"/>
    <p:sldId id="277" r:id="rId22"/>
    <p:sldId id="280" r:id="rId23"/>
  </p:sldIdLst>
  <p:sldSz cx="9144000" cy="5715000" type="screen16x1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inyerum Sylvia Opuwari" initials="CSO" lastIdx="8" clrIdx="0">
    <p:extLst>
      <p:ext uri="{19B8F6BF-5375-455C-9EA6-DF929625EA0E}">
        <p15:presenceInfo xmlns="" xmlns:p15="http://schemas.microsoft.com/office/powerpoint/2012/main" userId="S::copuwari@uwc.ac.za::56e2b555-b41b-4d99-ac77-b61763a417b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6AA3"/>
    <a:srgbClr val="EEEEEE"/>
    <a:srgbClr val="E6E6E6"/>
    <a:srgbClr val="FBFBFA"/>
    <a:srgbClr val="B8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33420" autoAdjust="0"/>
  </p:normalViewPr>
  <p:slideViewPr>
    <p:cSldViewPr snapToGrid="0" snapToObjects="1">
      <p:cViewPr>
        <p:scale>
          <a:sx n="90" d="100"/>
          <a:sy n="90" d="100"/>
        </p:scale>
        <p:origin x="-564" y="236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11-13T14:50:26.498" idx="4">
    <p:pos x="10" y="10"/>
    <p:text>This belong in the introduction and if done properly, should cover my previous comments.</p:text>
    <p:extLst>
      <p:ext uri="{C676402C-5697-4E1C-873F-D02D1690AC5C}">
        <p15:threadingInfo xmlns="" xmlns:p15="http://schemas.microsoft.com/office/powerpoint/2012/main" timeZoneBias="-1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11-13T14:53:55.497" idx="6">
    <p:pos x="4251" y="3052"/>
    <p:text>What role did Mongani Mayosi NHSP play in this study?</p:text>
    <p:extLst>
      <p:ext uri="{C676402C-5697-4E1C-873F-D02D1690AC5C}">
        <p15:threadingInfo xmlns="" xmlns:p15="http://schemas.microsoft.com/office/powerpoint/2012/main" timeZoneBias="-120"/>
      </p:ext>
    </p:extLst>
  </p:cm>
  <p:cm authorId="1" dt="2025-11-13T14:54:59.213" idx="7">
    <p:pos x="4251" y="3148"/>
    <p:text>Include references</p:text>
    <p:extLst>
      <p:ext uri="{C676402C-5697-4E1C-873F-D02D1690AC5C}">
        <p15:threadingInfo xmlns="" xmlns:p15="http://schemas.microsoft.com/office/powerpoint/2012/main" timeZoneBias="-120">
          <p15:parentCm authorId="1" idx="6"/>
        </p15:threadingInfo>
      </p:ext>
    </p:extLst>
  </p:cm>
  <p:cm authorId="1" dt="2025-11-13T14:55:33.666" idx="8">
    <p:pos x="4251" y="3244"/>
    <p:text>Include the RMH logo as well as comparative spermatology lab</p:text>
    <p:extLst>
      <p:ext uri="{C676402C-5697-4E1C-873F-D02D1690AC5C}">
        <p15:threadingInfo xmlns="" xmlns:p15="http://schemas.microsoft.com/office/powerpoint/2012/main" timeZoneBias="-120">
          <p15:parentCm authorId="1" idx="6"/>
        </p15:threadingInfo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Slide SAMR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40" y="477792"/>
            <a:ext cx="8642900" cy="371259"/>
          </a:xfrm>
          <a:prstGeom prst="rect">
            <a:avLst/>
          </a:prstGeom>
        </p:spPr>
      </p:pic>
      <p:pic>
        <p:nvPicPr>
          <p:cNvPr id="4" name="Picture 3" descr="SAMRC Logo.em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8314" y="2283444"/>
            <a:ext cx="3827373" cy="1709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164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lue co-brand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9144000" cy="482508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2971" y="2298521"/>
            <a:ext cx="8668856" cy="610281"/>
          </a:xfrm>
        </p:spPr>
        <p:txBody>
          <a:bodyPr anchor="t"/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1" cap="all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pPr lvl="0"/>
            <a:r>
              <a:rPr lang="en-US" dirty="0"/>
              <a:t>Master title style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74" y="470853"/>
            <a:ext cx="8627626" cy="370602"/>
          </a:xfrm>
          <a:prstGeom prst="rect">
            <a:avLst/>
          </a:prstGeom>
        </p:spPr>
      </p:pic>
      <p:sp>
        <p:nvSpPr>
          <p:cNvPr id="14" name="Oval 13"/>
          <p:cNvSpPr/>
          <p:nvPr userDrawn="1"/>
        </p:nvSpPr>
        <p:spPr>
          <a:xfrm>
            <a:off x="8315080" y="4989862"/>
            <a:ext cx="566749" cy="55041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700" dirty="0"/>
              <a:t>Partner</a:t>
            </a:r>
          </a:p>
          <a:p>
            <a:pPr algn="ctr"/>
            <a:r>
              <a:rPr lang="en-US" sz="700" dirty="0"/>
              <a:t>logo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212971" y="2979300"/>
            <a:ext cx="8668856" cy="1460500"/>
          </a:xfrm>
        </p:spPr>
        <p:txBody>
          <a:bodyPr/>
          <a:lstStyle>
            <a:lvl1pPr marL="0" indent="0" algn="ctr">
              <a:buNone/>
              <a:defRPr>
                <a:solidFill>
                  <a:srgbClr val="FFFFFF"/>
                </a:solidFill>
                <a:latin typeface="+mj-lt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2" name="Picture 11" descr="SAMRC Logo.em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337" y="4990080"/>
            <a:ext cx="1317174" cy="58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959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blue co-brand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9144000" cy="482508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74" y="272545"/>
            <a:ext cx="8627626" cy="191216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705600"/>
            <a:ext cx="8229600" cy="432000"/>
          </a:xfrm>
        </p:spPr>
        <p:txBody>
          <a:bodyPr lIns="0" tIns="0" rIns="0" bIns="0">
            <a:normAutofit/>
          </a:bodyPr>
          <a:lstStyle>
            <a:lvl1pPr algn="l">
              <a:defRPr sz="3200" b="1" i="0" cap="all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457200" y="1317601"/>
            <a:ext cx="8229600" cy="3312000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Oval 7"/>
          <p:cNvSpPr/>
          <p:nvPr userDrawn="1"/>
        </p:nvSpPr>
        <p:spPr>
          <a:xfrm>
            <a:off x="8315080" y="4989862"/>
            <a:ext cx="566749" cy="55041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700" dirty="0"/>
              <a:t>Partner</a:t>
            </a:r>
          </a:p>
          <a:p>
            <a:pPr algn="ctr"/>
            <a:r>
              <a:rPr lang="en-US" sz="700" dirty="0"/>
              <a:t>logo</a:t>
            </a:r>
          </a:p>
        </p:txBody>
      </p:sp>
      <p:pic>
        <p:nvPicPr>
          <p:cNvPr id="12" name="Picture 11" descr="SAMRC Logo.em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337" y="4990080"/>
            <a:ext cx="1317174" cy="58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209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Slide Co-brand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40" y="477792"/>
            <a:ext cx="8642900" cy="371259"/>
          </a:xfrm>
          <a:prstGeom prst="rect">
            <a:avLst/>
          </a:prstGeom>
        </p:spPr>
      </p:pic>
      <p:sp>
        <p:nvSpPr>
          <p:cNvPr id="4" name="Oval 3"/>
          <p:cNvSpPr/>
          <p:nvPr userDrawn="1"/>
        </p:nvSpPr>
        <p:spPr>
          <a:xfrm>
            <a:off x="6016186" y="2275054"/>
            <a:ext cx="1552154" cy="1585739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/>
              <a:t>Partner</a:t>
            </a:r>
          </a:p>
          <a:p>
            <a:pPr algn="ctr"/>
            <a:r>
              <a:rPr lang="en-US" sz="1600" dirty="0"/>
              <a:t>logo</a:t>
            </a:r>
          </a:p>
        </p:txBody>
      </p:sp>
      <p:pic>
        <p:nvPicPr>
          <p:cNvPr id="7" name="Picture 6" descr="SAMRC Logo.em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660" y="2283444"/>
            <a:ext cx="3827373" cy="1709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38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SAMR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74" y="470852"/>
            <a:ext cx="8627626" cy="370602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212971" y="2298521"/>
            <a:ext cx="8668856" cy="610281"/>
          </a:xfrm>
        </p:spPr>
        <p:txBody>
          <a:bodyPr anchor="t"/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1" cap="all">
                <a:solidFill>
                  <a:srgbClr val="0D6AA3"/>
                </a:solidFill>
                <a:latin typeface="Arial Black"/>
                <a:cs typeface="Arial Black"/>
              </a:defRPr>
            </a:lvl1pPr>
          </a:lstStyle>
          <a:p>
            <a:pPr lvl="0"/>
            <a:r>
              <a:rPr lang="en-US" dirty="0"/>
              <a:t>Master title style</a:t>
            </a:r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212971" y="2979300"/>
            <a:ext cx="8668856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+mj-lt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8" name="Picture 7" descr="SAMRC Logo.em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4653" y="4990080"/>
            <a:ext cx="1317174" cy="58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968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9144000" cy="4825087"/>
          </a:xfrm>
          <a:prstGeom prst="rect">
            <a:avLst/>
          </a:prstGeom>
          <a:solidFill>
            <a:srgbClr val="EEEE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72544"/>
            <a:ext cx="8686800" cy="198936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705600"/>
            <a:ext cx="8229600" cy="432000"/>
          </a:xfrm>
        </p:spPr>
        <p:txBody>
          <a:bodyPr lIns="0" tIns="0" rIns="0" bIns="0">
            <a:normAutofit/>
          </a:bodyPr>
          <a:lstStyle>
            <a:lvl1pPr algn="l">
              <a:defRPr sz="3200" b="1" i="0" cap="all">
                <a:solidFill>
                  <a:srgbClr val="0D6AA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457200" y="1317601"/>
            <a:ext cx="8229600" cy="3312000"/>
          </a:xfrm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SAMRC Logo.em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4653" y="4990080"/>
            <a:ext cx="1317174" cy="58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554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co-brand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9144000" cy="4825087"/>
          </a:xfrm>
          <a:prstGeom prst="rect">
            <a:avLst/>
          </a:prstGeom>
          <a:solidFill>
            <a:srgbClr val="EEEE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2971" y="2298521"/>
            <a:ext cx="8668856" cy="610281"/>
          </a:xfrm>
        </p:spPr>
        <p:txBody>
          <a:bodyPr anchor="t"/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1" cap="all">
                <a:solidFill>
                  <a:srgbClr val="0D6AA3"/>
                </a:solidFill>
                <a:latin typeface="Arial Black"/>
                <a:cs typeface="Arial Black"/>
              </a:defRPr>
            </a:lvl1pPr>
          </a:lstStyle>
          <a:p>
            <a:pPr lvl="0"/>
            <a:r>
              <a:rPr lang="en-US" dirty="0"/>
              <a:t>Master title style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74" y="470852"/>
            <a:ext cx="8627626" cy="370602"/>
          </a:xfrm>
          <a:prstGeom prst="rect">
            <a:avLst/>
          </a:prstGeom>
        </p:spPr>
      </p:pic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212971" y="2979300"/>
            <a:ext cx="8668856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+mj-lt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Oval 7"/>
          <p:cNvSpPr/>
          <p:nvPr userDrawn="1"/>
        </p:nvSpPr>
        <p:spPr>
          <a:xfrm>
            <a:off x="8315080" y="4989862"/>
            <a:ext cx="566749" cy="55041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700" dirty="0"/>
              <a:t>Partner</a:t>
            </a:r>
          </a:p>
          <a:p>
            <a:pPr algn="ctr"/>
            <a:r>
              <a:rPr lang="en-US" sz="700" dirty="0"/>
              <a:t>logo</a:t>
            </a:r>
          </a:p>
        </p:txBody>
      </p:sp>
      <p:pic>
        <p:nvPicPr>
          <p:cNvPr id="12" name="Picture 11" descr="SAMRC Logo.em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337" y="4990080"/>
            <a:ext cx="1317174" cy="58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165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co-brand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9144000" cy="4825087"/>
          </a:xfrm>
          <a:prstGeom prst="rect">
            <a:avLst/>
          </a:prstGeom>
          <a:solidFill>
            <a:srgbClr val="EEEE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72544"/>
            <a:ext cx="8686800" cy="198936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705600"/>
            <a:ext cx="8229600" cy="432000"/>
          </a:xfrm>
        </p:spPr>
        <p:txBody>
          <a:bodyPr lIns="0" tIns="0" rIns="0" bIns="0">
            <a:normAutofit/>
          </a:bodyPr>
          <a:lstStyle>
            <a:lvl1pPr algn="l">
              <a:defRPr sz="3200" b="1" i="0" cap="all">
                <a:solidFill>
                  <a:srgbClr val="0D6AA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457200" y="1317601"/>
            <a:ext cx="8229600" cy="3312000"/>
          </a:xfrm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Oval 7"/>
          <p:cNvSpPr/>
          <p:nvPr userDrawn="1"/>
        </p:nvSpPr>
        <p:spPr>
          <a:xfrm>
            <a:off x="8315080" y="4989862"/>
            <a:ext cx="566749" cy="55041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700" dirty="0"/>
              <a:t>Partner</a:t>
            </a:r>
          </a:p>
          <a:p>
            <a:pPr algn="ctr"/>
            <a:r>
              <a:rPr lang="en-US" sz="700" dirty="0"/>
              <a:t>logo</a:t>
            </a:r>
          </a:p>
        </p:txBody>
      </p:sp>
      <p:pic>
        <p:nvPicPr>
          <p:cNvPr id="14" name="Picture 13" descr="SAMRC Logo.em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337" y="4990080"/>
            <a:ext cx="1317174" cy="58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617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8250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2971" y="2298521"/>
            <a:ext cx="8668856" cy="610281"/>
          </a:xfrm>
        </p:spPr>
        <p:txBody>
          <a:bodyPr anchor="t"/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1" cap="all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pPr lvl="0"/>
            <a:r>
              <a:rPr lang="en-US" dirty="0"/>
              <a:t>Master title style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74" y="470853"/>
            <a:ext cx="8627626" cy="370602"/>
          </a:xfrm>
          <a:prstGeom prst="rect">
            <a:avLst/>
          </a:prstGeom>
        </p:spPr>
      </p:pic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212971" y="2979300"/>
            <a:ext cx="8668856" cy="1460500"/>
          </a:xfrm>
        </p:spPr>
        <p:txBody>
          <a:bodyPr/>
          <a:lstStyle>
            <a:lvl1pPr marL="0" indent="0" algn="ctr">
              <a:buNone/>
              <a:defRPr>
                <a:solidFill>
                  <a:srgbClr val="FFFFFF"/>
                </a:solidFill>
                <a:latin typeface="+mj-lt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Oval 9"/>
          <p:cNvSpPr/>
          <p:nvPr userDrawn="1"/>
        </p:nvSpPr>
        <p:spPr>
          <a:xfrm>
            <a:off x="8315080" y="4989862"/>
            <a:ext cx="566749" cy="55041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700" dirty="0"/>
              <a:t>Partner</a:t>
            </a:r>
          </a:p>
          <a:p>
            <a:pPr algn="ctr"/>
            <a:r>
              <a:rPr lang="en-US" sz="700" dirty="0"/>
              <a:t>logo</a:t>
            </a:r>
          </a:p>
        </p:txBody>
      </p:sp>
      <p:pic>
        <p:nvPicPr>
          <p:cNvPr id="11" name="Picture 10" descr="SAMRC Logo.emf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337" y="4990080"/>
            <a:ext cx="1317174" cy="58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73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9144000" cy="482508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2971" y="2298521"/>
            <a:ext cx="8668856" cy="610281"/>
          </a:xfrm>
        </p:spPr>
        <p:txBody>
          <a:bodyPr anchor="t"/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1" cap="all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pPr lvl="0"/>
            <a:r>
              <a:rPr lang="en-US" dirty="0"/>
              <a:t>Master title style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74" y="470853"/>
            <a:ext cx="8627626" cy="370602"/>
          </a:xfrm>
          <a:prstGeom prst="rect">
            <a:avLst/>
          </a:prstGeom>
        </p:spPr>
      </p:pic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212971" y="2979300"/>
            <a:ext cx="8668856" cy="1460500"/>
          </a:xfrm>
        </p:spPr>
        <p:txBody>
          <a:bodyPr/>
          <a:lstStyle>
            <a:lvl1pPr marL="0" indent="0" algn="ctr">
              <a:buNone/>
              <a:defRPr>
                <a:solidFill>
                  <a:srgbClr val="FFFFFF"/>
                </a:solidFill>
                <a:latin typeface="+mj-lt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8" name="Picture 7" descr="SAMRC Logo.em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4653" y="4990080"/>
            <a:ext cx="1317174" cy="58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49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9144000" cy="482508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74" y="272545"/>
            <a:ext cx="8627626" cy="191216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705600"/>
            <a:ext cx="8229600" cy="432000"/>
          </a:xfrm>
        </p:spPr>
        <p:txBody>
          <a:bodyPr lIns="0" tIns="0" rIns="0" bIns="0">
            <a:normAutofit/>
          </a:bodyPr>
          <a:lstStyle>
            <a:lvl1pPr algn="l">
              <a:defRPr sz="3200" b="1" i="0" cap="all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457200" y="1317601"/>
            <a:ext cx="8229600" cy="3312000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SAMRC Logo.em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4653" y="4990080"/>
            <a:ext cx="1317174" cy="58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258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9144000" cy="4825087"/>
          </a:xfrm>
          <a:prstGeom prst="rect">
            <a:avLst/>
          </a:prstGeom>
          <a:solidFill>
            <a:srgbClr val="EEEE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1"/>
            <a:ext cx="8229600" cy="3404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630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49" r:id="rId3"/>
    <p:sldLayoutId id="2147483664" r:id="rId4"/>
    <p:sldLayoutId id="2147483667" r:id="rId5"/>
    <p:sldLayoutId id="2147483669" r:id="rId6"/>
    <p:sldLayoutId id="2147483668" r:id="rId7"/>
    <p:sldLayoutId id="2147483665" r:id="rId8"/>
    <p:sldLayoutId id="2147483666" r:id="rId9"/>
    <p:sldLayoutId id="2147483651" r:id="rId10"/>
    <p:sldLayoutId id="214748366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4400" b="1" kern="1200">
          <a:solidFill>
            <a:srgbClr val="0D6AA3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png"/><Relationship Id="rId4" Type="http://schemas.openxmlformats.org/officeDocument/2006/relationships/image" Target="../media/image31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12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2.png"/><Relationship Id="rId7" Type="http://schemas.openxmlformats.org/officeDocument/2006/relationships/image" Target="../media/image4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11" Type="http://schemas.openxmlformats.org/officeDocument/2006/relationships/comments" Target="../comments/comment2.xml"/><Relationship Id="rId5" Type="http://schemas.openxmlformats.org/officeDocument/2006/relationships/image" Target="../media/image44.png"/><Relationship Id="rId10" Type="http://schemas.openxmlformats.org/officeDocument/2006/relationships/image" Target="../media/image48.png"/><Relationship Id="rId4" Type="http://schemas.openxmlformats.org/officeDocument/2006/relationships/image" Target="../media/image43.png"/><Relationship Id="rId9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microsoft.com/office/2007/relationships/hdphoto" Target="../media/hdphoto1.wdp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comments" Target="../comments/comment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042332"/>
            <a:ext cx="1928200" cy="2223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688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390650" y="540299"/>
            <a:ext cx="8229600" cy="432000"/>
          </a:xfrm>
        </p:spPr>
        <p:txBody>
          <a:bodyPr>
            <a:normAutofit/>
          </a:bodyPr>
          <a:lstStyle/>
          <a:p>
            <a:pPr algn="ctr"/>
            <a:r>
              <a:rPr lang="en-ZA" sz="2000" dirty="0"/>
              <a:t>Sample collection &amp; ethics</a:t>
            </a:r>
          </a:p>
        </p:txBody>
      </p:sp>
      <p:pic>
        <p:nvPicPr>
          <p:cNvPr id="14339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0" b="3853"/>
          <a:stretch/>
        </p:blipFill>
        <p:spPr bwMode="auto">
          <a:xfrm>
            <a:off x="584200" y="972299"/>
            <a:ext cx="2730500" cy="3774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0" b="3793"/>
          <a:stretch/>
        </p:blipFill>
        <p:spPr bwMode="auto">
          <a:xfrm>
            <a:off x="4457700" y="926582"/>
            <a:ext cx="2940050" cy="3855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936" y="4884737"/>
            <a:ext cx="987425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004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950" y="540500"/>
            <a:ext cx="8229600" cy="432000"/>
          </a:xfrm>
        </p:spPr>
        <p:txBody>
          <a:bodyPr>
            <a:normAutofit/>
          </a:bodyPr>
          <a:lstStyle/>
          <a:p>
            <a:r>
              <a:rPr lang="en-ZA" sz="2000" dirty="0">
                <a:solidFill>
                  <a:schemeClr val="tx2"/>
                </a:solidFill>
              </a:rPr>
              <a:t>Experimental procedure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68650" y="1104900"/>
            <a:ext cx="1758950" cy="276999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ZA" sz="1200" dirty="0">
                <a:solidFill>
                  <a:schemeClr val="tx1">
                    <a:lumMod val="50000"/>
                  </a:schemeClr>
                </a:solidFill>
              </a:rPr>
              <a:t>Sample collection n=25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168650" y="1563599"/>
            <a:ext cx="1758950" cy="276999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ZA" sz="1200" dirty="0">
                <a:solidFill>
                  <a:schemeClr val="tx1">
                    <a:lumMod val="50000"/>
                  </a:schemeClr>
                </a:solidFill>
              </a:rPr>
              <a:t>Liquefaction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90925" y="2047698"/>
            <a:ext cx="914400" cy="276999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ZA" sz="1200" dirty="0">
                <a:solidFill>
                  <a:schemeClr val="tx1">
                    <a:lumMod val="50000"/>
                  </a:schemeClr>
                </a:solidFill>
              </a:rPr>
              <a:t>BSA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68500" y="2047698"/>
            <a:ext cx="1295400" cy="276999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ZA" sz="1200" dirty="0">
                <a:solidFill>
                  <a:schemeClr val="tx1">
                    <a:lumMod val="50000"/>
                  </a:schemeClr>
                </a:solidFill>
              </a:rPr>
              <a:t>Motility test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213100" y="2503094"/>
            <a:ext cx="1714500" cy="276999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ZA" sz="1200" dirty="0">
                <a:solidFill>
                  <a:schemeClr val="tx1">
                    <a:lumMod val="50000"/>
                  </a:schemeClr>
                </a:solidFill>
              </a:rPr>
              <a:t>AllGrad 40/80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33974" y="2503093"/>
            <a:ext cx="1139825" cy="276999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ZA" sz="1200" dirty="0">
                <a:solidFill>
                  <a:schemeClr val="tx1">
                    <a:lumMod val="50000"/>
                  </a:schemeClr>
                </a:solidFill>
              </a:rPr>
              <a:t>Highly motile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13100" y="2950336"/>
            <a:ext cx="1714500" cy="276999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ZA" sz="1200" dirty="0">
                <a:solidFill>
                  <a:schemeClr val="tx1">
                    <a:lumMod val="50000"/>
                  </a:schemeClr>
                </a:solidFill>
              </a:rPr>
              <a:t>HTF-media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18200" y="3566283"/>
            <a:ext cx="533400" cy="276999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ZA" sz="1200" dirty="0">
                <a:solidFill>
                  <a:schemeClr val="tx1">
                    <a:lumMod val="50000"/>
                  </a:schemeClr>
                </a:solidFill>
              </a:rPr>
              <a:t>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04000" y="3566284"/>
            <a:ext cx="635000" cy="276999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ZA" sz="1200" dirty="0">
                <a:solidFill>
                  <a:schemeClr val="tx1">
                    <a:lumMod val="50000"/>
                  </a:schemeClr>
                </a:solidFill>
              </a:rPr>
              <a:t>MMP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32662" y="3566285"/>
            <a:ext cx="533400" cy="276999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ZA" sz="1200" dirty="0">
                <a:solidFill>
                  <a:schemeClr val="tx1">
                    <a:lumMod val="50000"/>
                  </a:schemeClr>
                </a:solidFill>
              </a:rPr>
              <a:t>ROS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931150" y="3580185"/>
            <a:ext cx="533400" cy="276999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ZA" sz="1200" dirty="0">
                <a:solidFill>
                  <a:schemeClr val="tx1">
                    <a:lumMod val="50000"/>
                  </a:schemeClr>
                </a:solidFill>
              </a:rPr>
              <a:t>DNA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901950" y="3595710"/>
            <a:ext cx="533400" cy="276999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ZA" sz="1200" dirty="0">
                <a:solidFill>
                  <a:schemeClr val="tx1">
                    <a:lumMod val="50000"/>
                  </a:schemeClr>
                </a:solidFill>
              </a:rPr>
              <a:t>VIT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893569" y="3595711"/>
            <a:ext cx="876300" cy="276999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ZA" sz="1200" dirty="0">
                <a:solidFill>
                  <a:schemeClr val="tx1">
                    <a:lumMod val="50000"/>
                  </a:schemeClr>
                </a:solidFill>
              </a:rPr>
              <a:t>Motility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87400" y="3580184"/>
            <a:ext cx="1009650" cy="276999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ZA" sz="1200" dirty="0">
                <a:solidFill>
                  <a:schemeClr val="tx1">
                    <a:lumMod val="50000"/>
                  </a:schemeClr>
                </a:solidFill>
              </a:rPr>
              <a:t>Kinematics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725984" y="3580185"/>
            <a:ext cx="1000126" cy="276999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ZA" sz="1200" dirty="0">
                <a:solidFill>
                  <a:schemeClr val="tx1">
                    <a:lumMod val="50000"/>
                  </a:schemeClr>
                </a:solidFill>
              </a:rPr>
              <a:t>ORP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565275" y="4345392"/>
            <a:ext cx="1800225" cy="46166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ZA" sz="1200" dirty="0">
                <a:solidFill>
                  <a:schemeClr val="tx1">
                    <a:lumMod val="50000"/>
                  </a:schemeClr>
                </a:solidFill>
              </a:rPr>
              <a:t>Nikon Eclipse 50i Microscope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51600" y="4345392"/>
            <a:ext cx="1800225" cy="46166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ZA" sz="1200" dirty="0">
                <a:solidFill>
                  <a:schemeClr val="tx1">
                    <a:lumMod val="50000"/>
                  </a:schemeClr>
                </a:solidFill>
              </a:rPr>
              <a:t>Nikon Eclipse 50i Fluorescent Microscope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842000" y="3928176"/>
            <a:ext cx="723900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ZA" sz="1200" dirty="0">
                <a:solidFill>
                  <a:schemeClr val="tx1">
                    <a:lumMod val="50000"/>
                  </a:schemeClr>
                </a:solidFill>
              </a:rPr>
              <a:t>Hoesch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35750" y="3928175"/>
            <a:ext cx="635000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ZA" sz="1200" dirty="0">
                <a:solidFill>
                  <a:schemeClr val="tx1">
                    <a:lumMod val="50000"/>
                  </a:schemeClr>
                </a:solidFill>
              </a:rPr>
              <a:t>TMRE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332662" y="3928175"/>
            <a:ext cx="541338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ZA" sz="1200" dirty="0">
                <a:solidFill>
                  <a:schemeClr val="tx1">
                    <a:lumMod val="50000"/>
                  </a:schemeClr>
                </a:solidFill>
              </a:rPr>
              <a:t>DHE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981156" y="3928175"/>
            <a:ext cx="819944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ZA" sz="1200" dirty="0">
                <a:solidFill>
                  <a:schemeClr val="tx1">
                    <a:lumMod val="50000"/>
                  </a:schemeClr>
                </a:solidFill>
              </a:rPr>
              <a:t>TUNNEL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1333500" y="3352800"/>
            <a:ext cx="6660356" cy="63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44" name="Down Arrow 43"/>
          <p:cNvSpPr/>
          <p:nvPr/>
        </p:nvSpPr>
        <p:spPr>
          <a:xfrm>
            <a:off x="4002405" y="1404849"/>
            <a:ext cx="45719" cy="88900"/>
          </a:xfrm>
          <a:prstGeom prst="downArrow">
            <a:avLst/>
          </a:prstGeom>
          <a:solidFill>
            <a:schemeClr val="tx1">
              <a:lumMod val="50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48" name="Down Arrow 47"/>
          <p:cNvSpPr/>
          <p:nvPr/>
        </p:nvSpPr>
        <p:spPr>
          <a:xfrm>
            <a:off x="3997960" y="1848447"/>
            <a:ext cx="45719" cy="88900"/>
          </a:xfrm>
          <a:prstGeom prst="downArrow">
            <a:avLst/>
          </a:prstGeom>
          <a:solidFill>
            <a:schemeClr val="tx1">
              <a:lumMod val="50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49" name="Down Arrow 48"/>
          <p:cNvSpPr/>
          <p:nvPr/>
        </p:nvSpPr>
        <p:spPr>
          <a:xfrm>
            <a:off x="3997960" y="2327098"/>
            <a:ext cx="45719" cy="88900"/>
          </a:xfrm>
          <a:prstGeom prst="downArrow">
            <a:avLst/>
          </a:prstGeom>
          <a:solidFill>
            <a:schemeClr val="tx1">
              <a:lumMod val="50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0" name="Down Arrow 49"/>
          <p:cNvSpPr/>
          <p:nvPr/>
        </p:nvSpPr>
        <p:spPr>
          <a:xfrm>
            <a:off x="3991610" y="2780093"/>
            <a:ext cx="45719" cy="88900"/>
          </a:xfrm>
          <a:prstGeom prst="downArrow">
            <a:avLst/>
          </a:prstGeom>
          <a:solidFill>
            <a:schemeClr val="tx1">
              <a:lumMod val="50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1" name="Down Arrow 50"/>
          <p:cNvSpPr/>
          <p:nvPr/>
        </p:nvSpPr>
        <p:spPr>
          <a:xfrm>
            <a:off x="4034155" y="3252699"/>
            <a:ext cx="45719" cy="889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2" name="Down Arrow 51"/>
          <p:cNvSpPr/>
          <p:nvPr/>
        </p:nvSpPr>
        <p:spPr>
          <a:xfrm>
            <a:off x="1333500" y="3360649"/>
            <a:ext cx="45719" cy="889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3" name="Down Arrow 52"/>
          <p:cNvSpPr/>
          <p:nvPr/>
        </p:nvSpPr>
        <p:spPr>
          <a:xfrm>
            <a:off x="7953691" y="3360649"/>
            <a:ext cx="45719" cy="13335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725984" y="3928174"/>
            <a:ext cx="1000126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ZA" sz="1200" dirty="0">
                <a:solidFill>
                  <a:schemeClr val="tx1">
                    <a:lumMod val="50000"/>
                  </a:schemeClr>
                </a:solidFill>
              </a:rPr>
              <a:t>MiOXSYS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901949" y="3928176"/>
            <a:ext cx="533401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ZA" sz="1200" dirty="0">
                <a:solidFill>
                  <a:schemeClr val="tx1">
                    <a:lumMod val="50000"/>
                  </a:schemeClr>
                </a:solidFill>
              </a:rPr>
              <a:t>E&amp;N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893569" y="3942076"/>
            <a:ext cx="876300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ZA" sz="1200" dirty="0">
                <a:solidFill>
                  <a:schemeClr val="tx1">
                    <a:lumMod val="50000"/>
                  </a:schemeClr>
                </a:solidFill>
              </a:rPr>
              <a:t>CASA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854075" y="3928173"/>
            <a:ext cx="876300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ZA" sz="1200" dirty="0">
                <a:solidFill>
                  <a:schemeClr val="tx1">
                    <a:lumMod val="50000"/>
                  </a:schemeClr>
                </a:solidFill>
              </a:rPr>
              <a:t>CASA</a:t>
            </a:r>
          </a:p>
        </p:txBody>
      </p:sp>
      <p:pic>
        <p:nvPicPr>
          <p:cNvPr id="6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8" t="64295" r="2068" b="9911"/>
          <a:stretch/>
        </p:blipFill>
        <p:spPr bwMode="auto">
          <a:xfrm>
            <a:off x="5557837" y="1563599"/>
            <a:ext cx="3549650" cy="5908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" name="TextBox 68"/>
          <p:cNvSpPr txBox="1"/>
          <p:nvPr/>
        </p:nvSpPr>
        <p:spPr>
          <a:xfrm>
            <a:off x="5525293" y="847418"/>
            <a:ext cx="3582194" cy="646331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ZA" sz="1200" b="1" dirty="0">
                <a:solidFill>
                  <a:srgbClr val="C00000"/>
                </a:solidFill>
              </a:rPr>
              <a:t>+</a:t>
            </a:r>
            <a:r>
              <a:rPr lang="en-ZA" sz="1200" b="1" dirty="0">
                <a:solidFill>
                  <a:schemeClr val="tx1">
                    <a:lumMod val="50000"/>
                  </a:schemeClr>
                </a:solidFill>
              </a:rPr>
              <a:t>  </a:t>
            </a:r>
            <a:r>
              <a:rPr lang="en-ZA" sz="1200" dirty="0">
                <a:solidFill>
                  <a:schemeClr val="tx1">
                    <a:lumMod val="50000"/>
                  </a:schemeClr>
                </a:solidFill>
              </a:rPr>
              <a:t>      </a:t>
            </a:r>
            <a:r>
              <a:rPr lang="en-ZA" sz="12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ZA" sz="1200" b="1" dirty="0">
                <a:solidFill>
                  <a:srgbClr val="00B050"/>
                </a:solidFill>
              </a:rPr>
              <a:t>-  </a:t>
            </a:r>
            <a:r>
              <a:rPr lang="en-ZA" sz="1200" b="1" dirty="0">
                <a:solidFill>
                  <a:schemeClr val="tx1">
                    <a:lumMod val="50000"/>
                  </a:schemeClr>
                </a:solidFill>
              </a:rPr>
              <a:t>       </a:t>
            </a:r>
            <a:r>
              <a:rPr lang="en-ZA" sz="1200" b="1" dirty="0">
                <a:solidFill>
                  <a:srgbClr val="C00000"/>
                </a:solidFill>
              </a:rPr>
              <a:t>+          +         +          +        +        + </a:t>
            </a:r>
          </a:p>
          <a:p>
            <a:r>
              <a:rPr lang="en-ZA" sz="1200" b="1" dirty="0">
                <a:solidFill>
                  <a:srgbClr val="00B050"/>
                </a:solidFill>
              </a:rPr>
              <a:t>-   </a:t>
            </a:r>
            <a:r>
              <a:rPr lang="en-ZA" sz="1200" dirty="0">
                <a:solidFill>
                  <a:srgbClr val="00B050"/>
                </a:solidFill>
              </a:rPr>
              <a:t>       </a:t>
            </a:r>
            <a:r>
              <a:rPr lang="en-ZA" sz="1200" b="1" dirty="0">
                <a:solidFill>
                  <a:srgbClr val="00B050"/>
                </a:solidFill>
              </a:rPr>
              <a:t>-         </a:t>
            </a:r>
            <a:r>
              <a:rPr lang="en-ZA" sz="1200" b="1" dirty="0">
                <a:solidFill>
                  <a:srgbClr val="C00000"/>
                </a:solidFill>
              </a:rPr>
              <a:t>+          +         </a:t>
            </a:r>
            <a:r>
              <a:rPr lang="en-ZA" sz="1200" b="1" dirty="0">
                <a:solidFill>
                  <a:srgbClr val="00B050"/>
                </a:solidFill>
              </a:rPr>
              <a:t>-           -         -         -</a:t>
            </a:r>
          </a:p>
          <a:p>
            <a:r>
              <a:rPr lang="en-ZA" sz="1200" b="1" dirty="0">
                <a:solidFill>
                  <a:srgbClr val="00B050"/>
                </a:solidFill>
              </a:rPr>
              <a:t>-          -         -           -          </a:t>
            </a:r>
            <a:r>
              <a:rPr lang="en-ZA" sz="1200" b="1" dirty="0">
                <a:solidFill>
                  <a:srgbClr val="C00000"/>
                </a:solidFill>
              </a:rPr>
              <a:t>+         +        +         +</a:t>
            </a:r>
            <a:endParaRPr lang="en-ZA" sz="1200" dirty="0">
              <a:solidFill>
                <a:srgbClr val="C00000"/>
              </a:solidFill>
            </a:endParaRPr>
          </a:p>
        </p:txBody>
      </p:sp>
      <p:sp>
        <p:nvSpPr>
          <p:cNvPr id="70" name="Down Arrow 69"/>
          <p:cNvSpPr/>
          <p:nvPr/>
        </p:nvSpPr>
        <p:spPr>
          <a:xfrm>
            <a:off x="7886302" y="2217939"/>
            <a:ext cx="65801" cy="101574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8" name="Left Arrow 57"/>
          <p:cNvSpPr/>
          <p:nvPr/>
        </p:nvSpPr>
        <p:spPr>
          <a:xfrm>
            <a:off x="5030787" y="3192233"/>
            <a:ext cx="2843213" cy="6503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>
                  <a:lumMod val="50000"/>
                </a:schemeClr>
              </a:solidFill>
            </a:endParaRPr>
          </a:p>
        </p:txBody>
      </p:sp>
      <p:cxnSp>
        <p:nvCxnSpPr>
          <p:cNvPr id="61" name="Straight Connector 60"/>
          <p:cNvCxnSpPr>
            <a:stCxn id="13" idx="1"/>
            <a:endCxn id="14" idx="3"/>
          </p:cNvCxnSpPr>
          <p:nvPr/>
        </p:nvCxnSpPr>
        <p:spPr>
          <a:xfrm flipH="1">
            <a:off x="3263900" y="2186198"/>
            <a:ext cx="327025" cy="0"/>
          </a:xfrm>
          <a:prstGeom prst="line">
            <a:avLst/>
          </a:prstGeom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5" name="Straight Connector 74"/>
          <p:cNvCxnSpPr>
            <a:stCxn id="16" idx="1"/>
          </p:cNvCxnSpPr>
          <p:nvPr/>
        </p:nvCxnSpPr>
        <p:spPr>
          <a:xfrm flipH="1">
            <a:off x="4927601" y="2641593"/>
            <a:ext cx="206373" cy="0"/>
          </a:xfrm>
          <a:prstGeom prst="line">
            <a:avLst/>
          </a:prstGeom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7" name="Down Arrow 76"/>
          <p:cNvSpPr/>
          <p:nvPr/>
        </p:nvSpPr>
        <p:spPr>
          <a:xfrm>
            <a:off x="5144133" y="3405099"/>
            <a:ext cx="45719" cy="889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78" name="Down Arrow 77"/>
          <p:cNvSpPr/>
          <p:nvPr/>
        </p:nvSpPr>
        <p:spPr>
          <a:xfrm>
            <a:off x="6070600" y="3401747"/>
            <a:ext cx="45719" cy="889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79" name="Down Arrow 78"/>
          <p:cNvSpPr/>
          <p:nvPr/>
        </p:nvSpPr>
        <p:spPr>
          <a:xfrm>
            <a:off x="6873240" y="3405099"/>
            <a:ext cx="45719" cy="889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0" name="Down Arrow 79"/>
          <p:cNvSpPr/>
          <p:nvPr/>
        </p:nvSpPr>
        <p:spPr>
          <a:xfrm>
            <a:off x="7544752" y="3405099"/>
            <a:ext cx="45719" cy="889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1" name="Down Arrow 80"/>
          <p:cNvSpPr/>
          <p:nvPr/>
        </p:nvSpPr>
        <p:spPr>
          <a:xfrm>
            <a:off x="2289809" y="3387548"/>
            <a:ext cx="45719" cy="889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2" name="Down Arrow 81"/>
          <p:cNvSpPr/>
          <p:nvPr/>
        </p:nvSpPr>
        <p:spPr>
          <a:xfrm>
            <a:off x="3122929" y="3384196"/>
            <a:ext cx="45719" cy="889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42863" y="4972100"/>
            <a:ext cx="2083435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ZA" sz="1200" dirty="0">
                <a:solidFill>
                  <a:srgbClr val="FF0000"/>
                </a:solidFill>
              </a:rPr>
              <a:t>Cumene hydroperoxide </a:t>
            </a:r>
          </a:p>
          <a:p>
            <a:r>
              <a:rPr lang="en-ZA" sz="1200" dirty="0">
                <a:solidFill>
                  <a:schemeClr val="tx1">
                    <a:lumMod val="50000"/>
                  </a:schemeClr>
                </a:solidFill>
              </a:rPr>
              <a:t>    </a:t>
            </a:r>
            <a:r>
              <a:rPr lang="en-ZA" sz="1200" dirty="0">
                <a:solidFill>
                  <a:schemeClr val="accent6">
                    <a:lumMod val="50000"/>
                  </a:schemeClr>
                </a:solidFill>
              </a:rPr>
              <a:t>Ascorbic acid</a:t>
            </a:r>
          </a:p>
          <a:p>
            <a:r>
              <a:rPr lang="en-ZA" sz="12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ZA" sz="1200" b="1" dirty="0">
                <a:solidFill>
                  <a:schemeClr val="accent3">
                    <a:lumMod val="50000"/>
                  </a:schemeClr>
                </a:solidFill>
              </a:rPr>
              <a:t>   </a:t>
            </a:r>
            <a:r>
              <a:rPr lang="en-ZA" sz="1200" dirty="0">
                <a:solidFill>
                  <a:schemeClr val="accent3">
                    <a:lumMod val="50000"/>
                  </a:schemeClr>
                </a:solidFill>
              </a:rPr>
              <a:t>White tea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4925693" y="870501"/>
            <a:ext cx="800417" cy="6001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ZA" sz="1100" b="1" dirty="0">
                <a:solidFill>
                  <a:srgbClr val="FF0000"/>
                </a:solidFill>
              </a:rPr>
              <a:t>CHP </a:t>
            </a:r>
            <a:endParaRPr lang="en-ZA" sz="1100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ZA" sz="1100" dirty="0">
                <a:solidFill>
                  <a:schemeClr val="tx1">
                    <a:lumMod val="50000"/>
                  </a:schemeClr>
                </a:solidFill>
              </a:rPr>
              <a:t>    </a:t>
            </a:r>
            <a:r>
              <a:rPr lang="en-ZA" sz="1100" dirty="0">
                <a:solidFill>
                  <a:schemeClr val="accent6">
                    <a:lumMod val="50000"/>
                  </a:schemeClr>
                </a:solidFill>
              </a:rPr>
              <a:t>ASC</a:t>
            </a:r>
          </a:p>
          <a:p>
            <a:r>
              <a:rPr lang="en-ZA" sz="11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ZA" sz="1100" b="1" dirty="0">
                <a:solidFill>
                  <a:schemeClr val="accent3">
                    <a:lumMod val="50000"/>
                  </a:schemeClr>
                </a:solidFill>
              </a:rPr>
              <a:t>    </a:t>
            </a:r>
            <a:r>
              <a:rPr lang="en-ZA" sz="1100" dirty="0">
                <a:solidFill>
                  <a:schemeClr val="accent3">
                    <a:lumMod val="50000"/>
                  </a:schemeClr>
                </a:solidFill>
              </a:rPr>
              <a:t>WT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5477271" y="540500"/>
            <a:ext cx="3678237" cy="2539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ZA" sz="1050" b="1" dirty="0">
                <a:solidFill>
                  <a:schemeClr val="tx1">
                    <a:lumMod val="50000"/>
                  </a:schemeClr>
                </a:solidFill>
              </a:rPr>
              <a:t>PC     NC     10        31.25       0.465        4.65    46.5     465   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1968499" y="2503691"/>
            <a:ext cx="1144587" cy="276999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ZA" sz="1200" dirty="0">
                <a:solidFill>
                  <a:schemeClr val="tx1">
                    <a:lumMod val="50000"/>
                  </a:schemeClr>
                </a:solidFill>
              </a:rPr>
              <a:t>CASA</a:t>
            </a:r>
          </a:p>
        </p:txBody>
      </p:sp>
      <p:sp>
        <p:nvSpPr>
          <p:cNvPr id="89" name="Down Arrow 88"/>
          <p:cNvSpPr/>
          <p:nvPr/>
        </p:nvSpPr>
        <p:spPr>
          <a:xfrm>
            <a:off x="2616200" y="2371548"/>
            <a:ext cx="45719" cy="88900"/>
          </a:xfrm>
          <a:prstGeom prst="downArrow">
            <a:avLst/>
          </a:prstGeom>
          <a:solidFill>
            <a:schemeClr val="tx1">
              <a:lumMod val="50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9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3712" y="4884737"/>
            <a:ext cx="987425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842000" y="2958030"/>
            <a:ext cx="20491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100" dirty="0"/>
              <a:t>60 minutes incubation 37°C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063938" y="3022833"/>
            <a:ext cx="20491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100" dirty="0"/>
              <a:t>120 minutes incubation 37°C</a:t>
            </a:r>
          </a:p>
        </p:txBody>
      </p:sp>
    </p:spTree>
    <p:extLst>
      <p:ext uri="{BB962C8B-B14F-4D97-AF65-F5344CB8AC3E}">
        <p14:creationId xmlns:p14="http://schemas.microsoft.com/office/powerpoint/2010/main" val="100607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sz="2400" dirty="0"/>
              <a:t>RESULTS : KINEMATIC parameters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6930537"/>
              </p:ext>
            </p:extLst>
          </p:nvPr>
        </p:nvGraphicFramePr>
        <p:xfrm>
          <a:off x="457204" y="1321190"/>
          <a:ext cx="7804145" cy="3415910"/>
        </p:xfrm>
        <a:graphic>
          <a:graphicData uri="http://schemas.openxmlformats.org/drawingml/2006/table">
            <a:tbl>
              <a:tblPr>
                <a:tableStyleId>{6E25E649-3F16-4E02-A733-19D2CDBF48F0}</a:tableStyleId>
              </a:tblPr>
              <a:tblGrid>
                <a:gridCol w="15608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6082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6082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6082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56082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654538">
                <a:tc>
                  <a:txBody>
                    <a:bodyPr/>
                    <a:lstStyle/>
                    <a:p>
                      <a:pPr algn="l"/>
                      <a:r>
                        <a:rPr lang="en-ZA" sz="1300" b="1" i="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Parameter</a:t>
                      </a:r>
                    </a:p>
                  </a:txBody>
                  <a:tcPr marL="65454" marR="65454" marT="32727" marB="32727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i="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White Tea vs. Positive Ctrl</a:t>
                      </a:r>
                    </a:p>
                  </a:txBody>
                  <a:tcPr marL="65454" marR="65454" marT="32727" marB="32727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i="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White Tea vs. Negative Ctrl</a:t>
                      </a:r>
                    </a:p>
                  </a:txBody>
                  <a:tcPr marL="65454" marR="65454" marT="32727" marB="32727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i="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Ascorbic Acid vs Positive Ctrl</a:t>
                      </a:r>
                    </a:p>
                  </a:txBody>
                  <a:tcPr marL="65454" marR="65454" marT="32727" marB="32727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300" b="1" i="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Ascorbic Acid vs. Negative Ctrl</a:t>
                      </a:r>
                    </a:p>
                  </a:txBody>
                  <a:tcPr marL="65454" marR="65454" marT="32727" marB="32727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1815">
                <a:tc>
                  <a:txBody>
                    <a:bodyPr/>
                    <a:lstStyle/>
                    <a:p>
                      <a:pPr algn="l"/>
                      <a:r>
                        <a:rPr lang="en-ZA" sz="1300" b="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VCL</a:t>
                      </a:r>
                    </a:p>
                  </a:txBody>
                  <a:tcPr marL="65454" marR="65454" marT="32727" marB="32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3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↑</a:t>
                      </a:r>
                    </a:p>
                  </a:txBody>
                  <a:tcPr marL="65454" marR="65454" marT="32727" marB="32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3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Var / ↓</a:t>
                      </a:r>
                    </a:p>
                  </a:txBody>
                  <a:tcPr marL="65454" marR="65454" marT="32727" marB="32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3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↑</a:t>
                      </a:r>
                    </a:p>
                  </a:txBody>
                  <a:tcPr marL="65454" marR="65454" marT="32727" marB="32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3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↓</a:t>
                      </a:r>
                    </a:p>
                  </a:txBody>
                  <a:tcPr marL="65454" marR="65454" marT="32727" marB="32727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1815">
                <a:tc>
                  <a:txBody>
                    <a:bodyPr/>
                    <a:lstStyle/>
                    <a:p>
                      <a:pPr algn="l"/>
                      <a:r>
                        <a:rPr lang="en-ZA" sz="1300" b="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VAP</a:t>
                      </a:r>
                    </a:p>
                  </a:txBody>
                  <a:tcPr marL="65454" marR="65454" marT="32727" marB="32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3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↑</a:t>
                      </a:r>
                    </a:p>
                  </a:txBody>
                  <a:tcPr marL="65454" marR="65454" marT="32727" marB="32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3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↓</a:t>
                      </a:r>
                    </a:p>
                  </a:txBody>
                  <a:tcPr marL="65454" marR="65454" marT="32727" marB="32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3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↑ (at 10 µM)</a:t>
                      </a:r>
                    </a:p>
                  </a:txBody>
                  <a:tcPr marL="65454" marR="65454" marT="32727" marB="32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3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↓</a:t>
                      </a:r>
                    </a:p>
                  </a:txBody>
                  <a:tcPr marL="65454" marR="65454" marT="32727" marB="32727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61815">
                <a:tc>
                  <a:txBody>
                    <a:bodyPr/>
                    <a:lstStyle/>
                    <a:p>
                      <a:pPr algn="l"/>
                      <a:r>
                        <a:rPr lang="en-ZA" sz="1300" b="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VSL</a:t>
                      </a:r>
                    </a:p>
                  </a:txBody>
                  <a:tcPr marL="65454" marR="65454" marT="32727" marB="32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3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↑</a:t>
                      </a:r>
                    </a:p>
                  </a:txBody>
                  <a:tcPr marL="65454" marR="65454" marT="32727" marB="32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3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↓</a:t>
                      </a:r>
                    </a:p>
                  </a:txBody>
                  <a:tcPr marL="65454" marR="65454" marT="32727" marB="32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3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↑ (at 10 µM)</a:t>
                      </a:r>
                    </a:p>
                  </a:txBody>
                  <a:tcPr marL="65454" marR="65454" marT="32727" marB="32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3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↓</a:t>
                      </a:r>
                    </a:p>
                  </a:txBody>
                  <a:tcPr marL="65454" marR="65454" marT="32727" marB="32727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61815">
                <a:tc>
                  <a:txBody>
                    <a:bodyPr/>
                    <a:lstStyle/>
                    <a:p>
                      <a:pPr algn="l"/>
                      <a:r>
                        <a:rPr lang="en-ZA" sz="1300" b="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STR</a:t>
                      </a:r>
                    </a:p>
                  </a:txBody>
                  <a:tcPr marL="65454" marR="65454" marT="32727" marB="32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3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↑</a:t>
                      </a:r>
                    </a:p>
                  </a:txBody>
                  <a:tcPr marL="65454" marR="65454" marT="32727" marB="32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3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↑ / ↔</a:t>
                      </a:r>
                    </a:p>
                  </a:txBody>
                  <a:tcPr marL="65454" marR="65454" marT="32727" marB="32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3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↑ (60 min)</a:t>
                      </a:r>
                    </a:p>
                  </a:txBody>
                  <a:tcPr marL="65454" marR="65454" marT="32727" marB="32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3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↔ / ↓</a:t>
                      </a:r>
                    </a:p>
                  </a:txBody>
                  <a:tcPr marL="65454" marR="65454" marT="32727" marB="32727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58177">
                <a:tc>
                  <a:txBody>
                    <a:bodyPr/>
                    <a:lstStyle/>
                    <a:p>
                      <a:pPr algn="l"/>
                      <a:r>
                        <a:rPr lang="en-ZA" sz="1300" b="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LIN</a:t>
                      </a:r>
                    </a:p>
                  </a:txBody>
                  <a:tcPr marL="65454" marR="65454" marT="32727" marB="32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300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Var</a:t>
                      </a:r>
                      <a:r>
                        <a:rPr lang="en-ZA" sz="13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(↑ 60 / ↓ 120)</a:t>
                      </a:r>
                    </a:p>
                  </a:txBody>
                  <a:tcPr marL="65454" marR="65454" marT="32727" marB="32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3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↓</a:t>
                      </a:r>
                    </a:p>
                  </a:txBody>
                  <a:tcPr marL="65454" marR="65454" marT="32727" marB="32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3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↑</a:t>
                      </a:r>
                    </a:p>
                  </a:txBody>
                  <a:tcPr marL="65454" marR="65454" marT="32727" marB="32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3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↓</a:t>
                      </a:r>
                    </a:p>
                  </a:txBody>
                  <a:tcPr marL="65454" marR="65454" marT="32727" marB="32727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61815">
                <a:tc>
                  <a:txBody>
                    <a:bodyPr/>
                    <a:lstStyle/>
                    <a:p>
                      <a:pPr algn="l"/>
                      <a:r>
                        <a:rPr lang="en-ZA" sz="1300" b="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WOB</a:t>
                      </a:r>
                    </a:p>
                  </a:txBody>
                  <a:tcPr marL="65454" marR="65454" marT="32727" marB="32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3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↑</a:t>
                      </a:r>
                    </a:p>
                  </a:txBody>
                  <a:tcPr marL="65454" marR="65454" marT="32727" marB="32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3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↓</a:t>
                      </a:r>
                    </a:p>
                  </a:txBody>
                  <a:tcPr marL="65454" marR="65454" marT="32727" marB="32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3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↑ </a:t>
                      </a:r>
                    </a:p>
                  </a:txBody>
                  <a:tcPr marL="65454" marR="65454" marT="32727" marB="32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3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↓</a:t>
                      </a:r>
                    </a:p>
                  </a:txBody>
                  <a:tcPr marL="65454" marR="65454" marT="32727" marB="32727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61815">
                <a:tc>
                  <a:txBody>
                    <a:bodyPr/>
                    <a:lstStyle/>
                    <a:p>
                      <a:pPr algn="l"/>
                      <a:r>
                        <a:rPr lang="en-ZA" sz="1300" b="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ALH</a:t>
                      </a:r>
                    </a:p>
                  </a:txBody>
                  <a:tcPr marL="65454" marR="65454" marT="32727" marB="32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3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↓</a:t>
                      </a:r>
                    </a:p>
                  </a:txBody>
                  <a:tcPr marL="65454" marR="65454" marT="32727" marB="32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3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↓</a:t>
                      </a:r>
                    </a:p>
                  </a:txBody>
                  <a:tcPr marL="65454" marR="65454" marT="32727" marB="32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3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↓</a:t>
                      </a:r>
                    </a:p>
                  </a:txBody>
                  <a:tcPr marL="65454" marR="65454" marT="32727" marB="32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3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↓</a:t>
                      </a:r>
                    </a:p>
                  </a:txBody>
                  <a:tcPr marL="65454" marR="65454" marT="32727" marB="32727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61815">
                <a:tc>
                  <a:txBody>
                    <a:bodyPr/>
                    <a:lstStyle/>
                    <a:p>
                      <a:pPr algn="l"/>
                      <a:r>
                        <a:rPr lang="en-ZA" sz="1300" b="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BCF</a:t>
                      </a:r>
                    </a:p>
                  </a:txBody>
                  <a:tcPr marL="65454" marR="65454" marT="32727" marB="32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3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↑</a:t>
                      </a:r>
                    </a:p>
                  </a:txBody>
                  <a:tcPr marL="65454" marR="65454" marT="32727" marB="32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3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↔</a:t>
                      </a:r>
                    </a:p>
                  </a:txBody>
                  <a:tcPr marL="65454" marR="65454" marT="32727" marB="32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3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↑ (10 µM)</a:t>
                      </a:r>
                    </a:p>
                  </a:txBody>
                  <a:tcPr marL="65454" marR="65454" marT="32727" marB="32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3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↓</a:t>
                      </a:r>
                    </a:p>
                  </a:txBody>
                  <a:tcPr marL="65454" marR="65454" marT="32727" marB="32727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58177">
                <a:tc>
                  <a:txBody>
                    <a:bodyPr/>
                    <a:lstStyle/>
                    <a:p>
                      <a:pPr algn="l"/>
                      <a:r>
                        <a:rPr lang="en-ZA" sz="1300" b="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Hyperactivation</a:t>
                      </a:r>
                    </a:p>
                  </a:txBody>
                  <a:tcPr marL="65454" marR="65454" marT="32727" marB="32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3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↔</a:t>
                      </a:r>
                    </a:p>
                  </a:txBody>
                  <a:tcPr marL="65454" marR="65454" marT="32727" marB="32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30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↓</a:t>
                      </a:r>
                    </a:p>
                  </a:txBody>
                  <a:tcPr marL="65454" marR="65454" marT="32727" marB="32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3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↔</a:t>
                      </a:r>
                    </a:p>
                  </a:txBody>
                  <a:tcPr marL="65454" marR="65454" marT="32727" marB="32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3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↓</a:t>
                      </a:r>
                    </a:p>
                  </a:txBody>
                  <a:tcPr marL="65454" marR="65454" marT="32727" marB="32727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8788" y="4906963"/>
            <a:ext cx="987425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59238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750" y="572250"/>
            <a:ext cx="8229600" cy="432000"/>
          </a:xfrm>
        </p:spPr>
        <p:txBody>
          <a:bodyPr>
            <a:normAutofit/>
          </a:bodyPr>
          <a:lstStyle/>
          <a:p>
            <a:r>
              <a:rPr lang="en-ZA" sz="2400" dirty="0"/>
              <a:t>Sperm motility &amp; vitality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80"/>
          <a:stretch/>
        </p:blipFill>
        <p:spPr bwMode="auto">
          <a:xfrm>
            <a:off x="76200" y="1100578"/>
            <a:ext cx="7200900" cy="2332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8637" y="4884737"/>
            <a:ext cx="987425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3" descr="Sperm motility analysis | U.S. Geological Survey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5410" y="2336800"/>
            <a:ext cx="1578397" cy="110819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438"/>
          <a:stretch/>
        </p:blipFill>
        <p:spPr bwMode="auto">
          <a:xfrm>
            <a:off x="7395411" y="1112200"/>
            <a:ext cx="1578396" cy="1154774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63500" y="3543299"/>
            <a:ext cx="898525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ZA" sz="1100" i="1" dirty="0"/>
              <a:t>Data for normozoospermic semen samples (n = 25) is presented as mean ± SD. Statistical significance was represented using one-way ANOVA, where (*) p &lt; 0.05, (**) p &lt; 0.01, (***) p &lt; 0.001, and (****) p &lt; 0.0001 indicate significance compared to the positive control, while (#) p &lt; 0.05, (##) p &lt; 0.01, (###) p &lt; 0.001, and (####) p &lt; 0.0001 indicate significance compared to the negative control. Two-way ANOVA-multiple comparison significance for 60 and 120 minutes is denoted by (^) p &lt; 0.05, (^^) p &lt; 0.01, (^^^) p &lt; 0.001, and (^^^^) p &lt; 0.0001. Comparisons between ascorbic acid concentrations and white tea aqueous extract are denoted by (d) p &lt; 0.05, (c) p &lt; 0.01, (b) p &lt; 0.001, and (a) p &lt; 0.0001 for 10 µM, while for 31.25 µM, significance is indicated by (e) p &lt; 0.05, (f) p &lt; 0.01, (g) p &lt; 0.001, and (h) p &lt; 0.0001.</a:t>
            </a:r>
          </a:p>
        </p:txBody>
      </p:sp>
    </p:spTree>
    <p:extLst>
      <p:ext uri="{BB962C8B-B14F-4D97-AF65-F5344CB8AC3E}">
        <p14:creationId xmlns:p14="http://schemas.microsoft.com/office/powerpoint/2010/main" val="15167836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0500"/>
            <a:ext cx="8229600" cy="432000"/>
          </a:xfrm>
        </p:spPr>
        <p:txBody>
          <a:bodyPr>
            <a:normAutofit/>
          </a:bodyPr>
          <a:lstStyle/>
          <a:p>
            <a:r>
              <a:rPr lang="en-ZA" sz="2400" dirty="0"/>
              <a:t>ORP &amp; Reactive oxygen species</a:t>
            </a:r>
          </a:p>
        </p:txBody>
      </p:sp>
      <p:pic>
        <p:nvPicPr>
          <p:cNvPr id="4" name="图片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293" y="1028700"/>
            <a:ext cx="5005705" cy="2255837"/>
          </a:xfrm>
          <a:prstGeom prst="rect">
            <a:avLst/>
          </a:prstGeom>
        </p:spPr>
      </p:pic>
      <p:pic>
        <p:nvPicPr>
          <p:cNvPr id="5" name="图片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84"/>
          <a:stretch/>
        </p:blipFill>
        <p:spPr>
          <a:xfrm>
            <a:off x="5333998" y="1028700"/>
            <a:ext cx="2666996" cy="22421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99150" y="1028700"/>
            <a:ext cx="215900" cy="230832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ZA" sz="900" b="1" dirty="0">
                <a:solidFill>
                  <a:schemeClr val="tx1">
                    <a:lumMod val="50000"/>
                  </a:schemeClr>
                </a:solidFill>
              </a:rPr>
              <a:t>C</a:t>
            </a:r>
          </a:p>
        </p:txBody>
      </p:sp>
      <p:sp>
        <p:nvSpPr>
          <p:cNvPr id="7" name="Rectangle 6"/>
          <p:cNvSpPr/>
          <p:nvPr/>
        </p:nvSpPr>
        <p:spPr>
          <a:xfrm>
            <a:off x="302893" y="3394988"/>
            <a:ext cx="707580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100" i="1" dirty="0"/>
              <a:t>Data for normozoospermic semen samples (n = 25) is presented as mean ± SD. Statistical significance was measured using one-way ANOVA, where (*) p &lt; 0.05, (**) p &lt; 0.01, (***) p &lt; 0.001, and (****) p &lt; 0.0001 indicate significance compared to the positive control, while (#) p &lt; 0.05, (##) p &lt; 0.01, (###) p &lt; 0.001, and (####) p &lt; 0.0001 indicate significance compared to the negative control at 60 minutes. Multiple comparison significance is denoted by (^) p &lt; 0.05, (^^) p &lt; 0.01, (^^^) p &lt; 0.001, and (^^^^) p &lt; 0.0001. Comparisons between ascorbic acid concentrations and white tea aqueous extract are denoted by (d) p &lt; 0.05, (c) p &lt; 0.01, (b) p &lt; 0.001, and (a) p &lt; 0.0001 for 10 µM, while for 31.25 µM, significance is indicated by (e) p &lt; 0.05, (f) p &lt; 0.01, (g) p &lt; 0.001, and (h) p &lt; 0.0001</a:t>
            </a:r>
            <a:endParaRPr lang="en-ZA" sz="1100" i="1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8701" y="3394988"/>
            <a:ext cx="1741814" cy="1292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3090" y="4841538"/>
            <a:ext cx="987425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9756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ZA" sz="2000" dirty="0"/>
              <a:t>DNA fragmentation, CAPACITATION AND ACROSOME REACTION &amp; MMP</a:t>
            </a:r>
          </a:p>
        </p:txBody>
      </p:sp>
      <p:pic>
        <p:nvPicPr>
          <p:cNvPr id="4" name="Content Placeholder 3" descr="C:\Users\MULALOS\Desktop\DNA CTC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" y="1219199"/>
            <a:ext cx="6673850" cy="18870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574"/>
          <a:stretch/>
        </p:blipFill>
        <p:spPr bwMode="auto">
          <a:xfrm>
            <a:off x="7004049" y="1219199"/>
            <a:ext cx="1934613" cy="1887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318374" y="1314450"/>
            <a:ext cx="168276" cy="200055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ZA" sz="700" b="1" dirty="0">
                <a:solidFill>
                  <a:schemeClr val="tx1">
                    <a:lumMod val="50000"/>
                  </a:schemeClr>
                </a:solidFill>
              </a:rPr>
              <a:t>D</a:t>
            </a: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3219450"/>
            <a:ext cx="2127250" cy="142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2" t="7314" r="2910" b="55269"/>
          <a:stretch/>
        </p:blipFill>
        <p:spPr bwMode="auto">
          <a:xfrm>
            <a:off x="4868993" y="3334537"/>
            <a:ext cx="3297107" cy="11906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1" t="8904" r="9678" b="17666"/>
          <a:stretch/>
        </p:blipFill>
        <p:spPr bwMode="auto">
          <a:xfrm>
            <a:off x="2670175" y="3295295"/>
            <a:ext cx="2070496" cy="1269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8637" y="4884737"/>
            <a:ext cx="987425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02672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/>
              <a:t>RESULTS SUMMARY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4683323"/>
              </p:ext>
            </p:extLst>
          </p:nvPr>
        </p:nvGraphicFramePr>
        <p:xfrm>
          <a:off x="457202" y="1333500"/>
          <a:ext cx="7886697" cy="2822788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262889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7179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8599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60988">
                <a:tc>
                  <a:txBody>
                    <a:bodyPr/>
                    <a:lstStyle/>
                    <a:p>
                      <a:r>
                        <a:rPr lang="en-ZA" sz="1600" dirty="0"/>
                        <a:t>Treatment / Condition</a:t>
                      </a:r>
                    </a:p>
                  </a:txBody>
                  <a:tcPr marL="51570" marR="51570" marT="25785" marB="25785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600" dirty="0"/>
                        <a:t>Effects on Sperm Parameters</a:t>
                      </a:r>
                    </a:p>
                  </a:txBody>
                  <a:tcPr marL="51570" marR="51570" marT="25785" marB="25785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600" dirty="0"/>
                        <a:t>Statistical Significance</a:t>
                      </a:r>
                    </a:p>
                  </a:txBody>
                  <a:tcPr marL="51570" marR="51570" marT="25785" marB="25785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0988">
                <a:tc>
                  <a:txBody>
                    <a:bodyPr/>
                    <a:lstStyle/>
                    <a:p>
                      <a:r>
                        <a:rPr lang="en-ZA" sz="1600" dirty="0"/>
                        <a:t>Cumene hydroperoxide (OS induction)</a:t>
                      </a:r>
                    </a:p>
                  </a:txBody>
                  <a:tcPr marL="51570" marR="51570" marT="25785" marB="257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400" b="0" dirty="0"/>
                        <a:t>↓</a:t>
                      </a:r>
                      <a:r>
                        <a:rPr lang="en-ZA" sz="1400" dirty="0"/>
                        <a:t> Integrity of seminal parameters</a:t>
                      </a:r>
                    </a:p>
                  </a:txBody>
                  <a:tcPr marL="51570" marR="51570" marT="25785" marB="2578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400" i="1" dirty="0"/>
                        <a:t>p &lt; 0.05</a:t>
                      </a:r>
                    </a:p>
                  </a:txBody>
                  <a:tcPr marL="51570" marR="51570" marT="25785" marB="2578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70406">
                <a:tc>
                  <a:txBody>
                    <a:bodyPr/>
                    <a:lstStyle/>
                    <a:p>
                      <a:r>
                        <a:rPr lang="en-ZA" sz="1600" dirty="0"/>
                        <a:t>White tea aqueous extract</a:t>
                      </a:r>
                    </a:p>
                  </a:txBody>
                  <a:tcPr marL="51570" marR="51570" marT="25785" marB="25785" anchor="ctr"/>
                </a:tc>
                <a:tc>
                  <a:txBody>
                    <a:bodyPr/>
                    <a:lstStyle/>
                    <a:p>
                      <a:r>
                        <a:rPr lang="en-ZA" sz="1400" dirty="0"/>
                        <a:t>↓ DNA fragmentation↓ ORP↓ ROS production↑ MMP integrity↑ Vitality↑ Motility</a:t>
                      </a:r>
                    </a:p>
                  </a:txBody>
                  <a:tcPr marL="51570" marR="51570" marT="25785" marB="25785" anchor="ctr"/>
                </a:tc>
                <a:tc>
                  <a:txBody>
                    <a:bodyPr/>
                    <a:lstStyle/>
                    <a:p>
                      <a:r>
                        <a:rPr lang="en-ZA" sz="1400" i="1"/>
                        <a:t>p &lt; 0.05</a:t>
                      </a:r>
                    </a:p>
                  </a:txBody>
                  <a:tcPr marL="51570" marR="51570" marT="25785" marB="25785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0988">
                <a:tc>
                  <a:txBody>
                    <a:bodyPr/>
                    <a:lstStyle/>
                    <a:p>
                      <a:r>
                        <a:rPr lang="en-ZA" sz="1600" dirty="0"/>
                        <a:t>Ascorbic acid (low concentration)</a:t>
                      </a:r>
                    </a:p>
                  </a:txBody>
                  <a:tcPr marL="51570" marR="51570" marT="25785" marB="25785" anchor="ctr"/>
                </a:tc>
                <a:tc>
                  <a:txBody>
                    <a:bodyPr/>
                    <a:lstStyle/>
                    <a:p>
                      <a:r>
                        <a:rPr lang="en-ZA" sz="1400" dirty="0"/>
                        <a:t>↑ Acrosome reaction↓ ORP</a:t>
                      </a:r>
                    </a:p>
                  </a:txBody>
                  <a:tcPr marL="51570" marR="51570" marT="25785" marB="25785" anchor="ctr"/>
                </a:tc>
                <a:tc>
                  <a:txBody>
                    <a:bodyPr/>
                    <a:lstStyle/>
                    <a:p>
                      <a:r>
                        <a:rPr lang="en-ZA" sz="1400" i="1"/>
                        <a:t>p &lt; 0.05</a:t>
                      </a:r>
                    </a:p>
                  </a:txBody>
                  <a:tcPr marL="51570" marR="51570" marT="25785" marB="25785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70406">
                <a:tc>
                  <a:txBody>
                    <a:bodyPr/>
                    <a:lstStyle/>
                    <a:p>
                      <a:r>
                        <a:rPr lang="en-ZA" sz="1600" dirty="0"/>
                        <a:t>Ascorbic acid (high concentration)</a:t>
                      </a:r>
                    </a:p>
                  </a:txBody>
                  <a:tcPr marL="51570" marR="51570" marT="25785" marB="25785" anchor="ctr"/>
                </a:tc>
                <a:tc>
                  <a:txBody>
                    <a:bodyPr/>
                    <a:lstStyle/>
                    <a:p>
                      <a:r>
                        <a:rPr lang="en-ZA" sz="1400"/>
                        <a:t>↑ Motility↑ Viability↓ Acrosome reaction↓ MMP↑ SDFNo change in ROS</a:t>
                      </a:r>
                    </a:p>
                  </a:txBody>
                  <a:tcPr marL="51570" marR="51570" marT="25785" marB="25785" anchor="ctr"/>
                </a:tc>
                <a:tc>
                  <a:txBody>
                    <a:bodyPr/>
                    <a:lstStyle/>
                    <a:p>
                      <a:r>
                        <a:rPr lang="en-ZA" sz="1400" i="1" dirty="0"/>
                        <a:t>p &lt; 0.05 (except ROS: p &gt; 0.05)</a:t>
                      </a:r>
                    </a:p>
                  </a:txBody>
                  <a:tcPr marL="51570" marR="51570" marT="25785" marB="25785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8637" y="4884737"/>
            <a:ext cx="987425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52455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/>
              <a:t>CONCLUSION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3324388"/>
              </p:ext>
            </p:extLst>
          </p:nvPr>
        </p:nvGraphicFramePr>
        <p:xfrm>
          <a:off x="457200" y="1317625"/>
          <a:ext cx="8039100" cy="353953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16192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4198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34975">
                <a:tc>
                  <a:txBody>
                    <a:bodyPr/>
                    <a:lstStyle/>
                    <a:p>
                      <a:r>
                        <a:rPr lang="en-ZA" sz="1800" dirty="0"/>
                        <a:t>Section</a:t>
                      </a:r>
                      <a:endParaRPr lang="en-ZA" sz="1800" b="1" dirty="0"/>
                    </a:p>
                  </a:txBody>
                  <a:tcPr marL="51743" marR="51743" marT="25871" marB="25871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800" dirty="0"/>
                        <a:t>Description</a:t>
                      </a:r>
                      <a:endParaRPr lang="en-ZA" sz="1800" b="1" dirty="0"/>
                    </a:p>
                  </a:txBody>
                  <a:tcPr marL="51743" marR="51743" marT="25871" marB="25871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27881">
                <a:tc>
                  <a:txBody>
                    <a:bodyPr/>
                    <a:lstStyle/>
                    <a:p>
                      <a:r>
                        <a:rPr lang="en-ZA" sz="1400" b="0"/>
                        <a:t>Findings</a:t>
                      </a:r>
                    </a:p>
                  </a:txBody>
                  <a:tcPr marL="51743" marR="51743" marT="25871" marB="25871" anchor="ctr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• White tea extract shows potential as a natural antioxidant.</a:t>
                      </a:r>
                    </a:p>
                    <a:p>
                      <a:r>
                        <a:rPr lang="en-US" sz="1200" dirty="0"/>
                        <a:t>• May improve sperm function and reduce oxidative stress, thereby enhancing male fertility.</a:t>
                      </a:r>
                    </a:p>
                  </a:txBody>
                  <a:tcPr marL="51743" marR="51743" marT="25871" marB="25871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38337">
                <a:tc>
                  <a:txBody>
                    <a:bodyPr/>
                    <a:lstStyle/>
                    <a:p>
                      <a:r>
                        <a:rPr lang="en-ZA" sz="1400" b="0" dirty="0"/>
                        <a:t>Limitations</a:t>
                      </a:r>
                    </a:p>
                  </a:txBody>
                  <a:tcPr marL="51743" marR="51743" marT="25871" marB="25871" anchor="ctr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• In vitro design may not fully represent in vivo conditions.</a:t>
                      </a:r>
                    </a:p>
                    <a:p>
                      <a:r>
                        <a:rPr lang="en-US" sz="1200" dirty="0"/>
                        <a:t>• Long-term effects on sperm function not evaluated.</a:t>
                      </a:r>
                    </a:p>
                    <a:p>
                      <a:r>
                        <a:rPr lang="en-US" sz="1200" dirty="0"/>
                        <a:t>• Bioactive compounds responsible for observed improvements not identified</a:t>
                      </a:r>
                    </a:p>
                    <a:p>
                      <a:r>
                        <a:rPr lang="en-US" sz="1200" dirty="0"/>
                        <a:t>• Extracellular ROS not measured.</a:t>
                      </a:r>
                    </a:p>
                  </a:txBody>
                  <a:tcPr marL="51743" marR="51743" marT="25871" marB="25871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38337">
                <a:tc>
                  <a:txBody>
                    <a:bodyPr/>
                    <a:lstStyle/>
                    <a:p>
                      <a:r>
                        <a:rPr lang="en-ZA" sz="1400" b="0" dirty="0"/>
                        <a:t>Future Research Recommendations</a:t>
                      </a:r>
                    </a:p>
                  </a:txBody>
                  <a:tcPr marL="51743" marR="51743" marT="25871" marB="25871" anchor="ctr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• Isolate and characterize specific bioactive compounds in white tea.</a:t>
                      </a:r>
                    </a:p>
                    <a:p>
                      <a:r>
                        <a:rPr lang="en-US" sz="1200" dirty="0"/>
                        <a:t>• Evaluate long-term effects on sperm function.</a:t>
                      </a:r>
                    </a:p>
                    <a:p>
                      <a:r>
                        <a:rPr lang="en-US" sz="1200" dirty="0"/>
                        <a:t>• Determine clinical efficacy and safety through in vivo and clinical studies.</a:t>
                      </a:r>
                    </a:p>
                    <a:p>
                      <a:r>
                        <a:rPr lang="en-US" sz="1200" dirty="0"/>
                        <a:t>• Bridge laboratory results to clinical application.</a:t>
                      </a:r>
                    </a:p>
                  </a:txBody>
                  <a:tcPr marL="51743" marR="51743" marT="25871" marB="25871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8637" y="4884737"/>
            <a:ext cx="987425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01249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ZA" dirty="0"/>
              <a:t>APPRECIATION 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4907420"/>
            <a:ext cx="926753" cy="782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996656"/>
            <a:ext cx="1885950" cy="604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758" y="4952206"/>
            <a:ext cx="1033898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7" descr="Bongani Mayosi National Health Scholarships 2023 / 202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/>
          </a:p>
        </p:txBody>
      </p:sp>
      <p:pic>
        <p:nvPicPr>
          <p:cNvPr id="3080" name="Picture 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3"/>
          <a:stretch/>
        </p:blipFill>
        <p:spPr bwMode="auto">
          <a:xfrm>
            <a:off x="4813300" y="4845050"/>
            <a:ext cx="1935238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425" y="4854518"/>
            <a:ext cx="728050" cy="839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36"/>
          <a:stretch/>
        </p:blipFill>
        <p:spPr bwMode="auto">
          <a:xfrm>
            <a:off x="1052240" y="1727199"/>
            <a:ext cx="1767160" cy="1614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01"/>
          <a:stretch/>
        </p:blipFill>
        <p:spPr bwMode="auto">
          <a:xfrm>
            <a:off x="5391900" y="1670048"/>
            <a:ext cx="1411201" cy="1614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703" y="1670048"/>
            <a:ext cx="1601347" cy="1601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801" y="1727198"/>
            <a:ext cx="2422585" cy="1614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2412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971" y="1257512"/>
            <a:ext cx="8668856" cy="610281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en-US" sz="2200" cap="none" dirty="0">
                <a:solidFill>
                  <a:srgbClr val="505150"/>
                </a:solidFill>
                <a:latin typeface="Arial" pitchFamily="34" charset="0"/>
                <a:ea typeface="+mn-ea"/>
                <a:cs typeface="Arial" pitchFamily="34" charset="0"/>
              </a:rPr>
              <a:t>White tea aqueous extract and Ascorbic acid counteract oxidative damage in Human Sperm</a:t>
            </a:r>
            <a:r>
              <a:rPr lang="en-ZA" sz="2700" cap="none" dirty="0">
                <a:solidFill>
                  <a:srgbClr val="505150"/>
                </a:solidFill>
                <a:latin typeface="Arial"/>
                <a:ea typeface="+mn-ea"/>
                <a:cs typeface="Arial"/>
              </a:rPr>
              <a:t/>
            </a:r>
            <a:br>
              <a:rPr lang="en-ZA" sz="2700" cap="none" dirty="0">
                <a:solidFill>
                  <a:srgbClr val="505150"/>
                </a:solidFill>
                <a:latin typeface="Arial"/>
                <a:ea typeface="+mn-ea"/>
                <a:cs typeface="Arial"/>
              </a:rPr>
            </a:br>
            <a:r>
              <a:rPr lang="en-US" sz="2700" b="0" cap="none" dirty="0">
                <a:solidFill>
                  <a:srgbClr val="505150"/>
                </a:solidFill>
                <a:latin typeface="Arial"/>
                <a:ea typeface="+mn-ea"/>
                <a:cs typeface="Arial"/>
              </a:rPr>
              <a:t/>
            </a:r>
            <a:br>
              <a:rPr lang="en-US" sz="2700" b="0" cap="none" dirty="0">
                <a:solidFill>
                  <a:srgbClr val="505150"/>
                </a:solidFill>
                <a:latin typeface="Arial"/>
                <a:ea typeface="+mn-ea"/>
                <a:cs typeface="Arial"/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2971" y="2979300"/>
            <a:ext cx="8668856" cy="1599050"/>
          </a:xfrm>
        </p:spPr>
        <p:txBody>
          <a:bodyPr>
            <a:normAutofit/>
          </a:bodyPr>
          <a:lstStyle/>
          <a:p>
            <a:r>
              <a:rPr lang="en-ZA" sz="1700" b="1" u="sng" dirty="0"/>
              <a:t>Ndivhuho B. Takalani</a:t>
            </a:r>
            <a:r>
              <a:rPr lang="en-ZA" sz="1700" b="1" u="sng" baseline="30000" dirty="0"/>
              <a:t>1</a:t>
            </a:r>
            <a:r>
              <a:rPr lang="en-ZA" sz="1700" dirty="0"/>
              <a:t>, Thomas K. Monsees</a:t>
            </a:r>
            <a:r>
              <a:rPr lang="en-ZA" sz="1700" baseline="30000" dirty="0"/>
              <a:t>1</a:t>
            </a:r>
            <a:r>
              <a:rPr lang="zh-CN" altLang="en-US" sz="1700" dirty="0"/>
              <a:t>，</a:t>
            </a:r>
            <a:r>
              <a:rPr lang="en-ZA" sz="1700" dirty="0"/>
              <a:t>Ralf Henkel</a:t>
            </a:r>
            <a:r>
              <a:rPr lang="en-ZA" sz="1700" baseline="30000" dirty="0"/>
              <a:t>1, 2</a:t>
            </a:r>
            <a:r>
              <a:rPr lang="en-ZA" sz="1700" dirty="0"/>
              <a:t>, Chinyerum S. Opuwari</a:t>
            </a:r>
            <a:r>
              <a:rPr lang="en-ZA" sz="1700" baseline="30000" dirty="0"/>
              <a:t>1,*</a:t>
            </a:r>
            <a:endParaRPr lang="en-ZA" sz="1700" dirty="0"/>
          </a:p>
          <a:p>
            <a:endParaRPr lang="en-ZA" sz="1700" baseline="30000" dirty="0"/>
          </a:p>
          <a:p>
            <a:r>
              <a:rPr lang="en-ZA" sz="1700" baseline="30000" dirty="0"/>
              <a:t>1</a:t>
            </a:r>
            <a:r>
              <a:rPr lang="en-ZA" sz="1700" dirty="0"/>
              <a:t>Department of Medical Biosciences, University of the Western Cape, Robert </a:t>
            </a:r>
            <a:r>
              <a:rPr lang="en-ZA" sz="1700" dirty="0" err="1"/>
              <a:t>Sobukwe</a:t>
            </a:r>
            <a:r>
              <a:rPr lang="en-ZA" sz="1700" dirty="0"/>
              <a:t> Road, Bellville 7535, South Africa.</a:t>
            </a:r>
          </a:p>
          <a:p>
            <a:r>
              <a:rPr lang="en-ZA" sz="1700" baseline="30000" dirty="0"/>
              <a:t>2</a:t>
            </a:r>
            <a:r>
              <a:rPr lang="en-ZA" sz="1700" dirty="0"/>
              <a:t>LogixX </a:t>
            </a:r>
            <a:r>
              <a:rPr lang="en-ZA" sz="1700" dirty="0" err="1"/>
              <a:t>Pharma</a:t>
            </a:r>
            <a:r>
              <a:rPr lang="en-ZA" sz="1700" dirty="0"/>
              <a:t>, </a:t>
            </a:r>
            <a:r>
              <a:rPr lang="en-ZA" sz="1700" dirty="0" err="1"/>
              <a:t>Theale</a:t>
            </a:r>
            <a:r>
              <a:rPr lang="en-ZA" sz="1700" dirty="0"/>
              <a:t>, Reading, Berkshire RG7 4AB, United Kingdom</a:t>
            </a:r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8818" y="4853729"/>
            <a:ext cx="746911" cy="861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072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363565" y="378085"/>
            <a:ext cx="8229600" cy="373865"/>
          </a:xfrm>
        </p:spPr>
        <p:txBody>
          <a:bodyPr>
            <a:normAutofit/>
          </a:bodyPr>
          <a:lstStyle/>
          <a:p>
            <a:pPr algn="ctr"/>
            <a:r>
              <a:rPr lang="en-US" sz="2000" dirty="0"/>
              <a:t>Male infertility &amp; OXIDATIVE STRESS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1147" y="2642436"/>
            <a:ext cx="2426328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ZA" sz="1200" b="1" dirty="0"/>
              <a:t>PRIMARY &amp; SECONDARY</a:t>
            </a:r>
          </a:p>
        </p:txBody>
      </p:sp>
      <p:sp>
        <p:nvSpPr>
          <p:cNvPr id="7" name="Down Arrow 6"/>
          <p:cNvSpPr/>
          <p:nvPr/>
        </p:nvSpPr>
        <p:spPr>
          <a:xfrm>
            <a:off x="1869042" y="2418986"/>
            <a:ext cx="212757" cy="170317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8818" y="4854801"/>
            <a:ext cx="746911" cy="861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786" y="2976788"/>
            <a:ext cx="3067050" cy="187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9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7591"/>
          <a:stretch/>
        </p:blipFill>
        <p:spPr bwMode="auto">
          <a:xfrm>
            <a:off x="480794" y="868482"/>
            <a:ext cx="2686681" cy="1494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5430" y="751950"/>
            <a:ext cx="4739320" cy="4057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593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-2152080" y="584207"/>
            <a:ext cx="8229600" cy="373865"/>
          </a:xfrm>
        </p:spPr>
        <p:txBody>
          <a:bodyPr>
            <a:normAutofit/>
          </a:bodyPr>
          <a:lstStyle/>
          <a:p>
            <a:pPr algn="ctr"/>
            <a:r>
              <a:rPr lang="en-US" sz="2400" dirty="0"/>
              <a:t>Redox imbalance </a:t>
            </a:r>
          </a:p>
        </p:txBody>
      </p:sp>
      <p:grpSp>
        <p:nvGrpSpPr>
          <p:cNvPr id="76" name="Group 75"/>
          <p:cNvGrpSpPr/>
          <p:nvPr/>
        </p:nvGrpSpPr>
        <p:grpSpPr>
          <a:xfrm>
            <a:off x="318138" y="1132887"/>
            <a:ext cx="6883729" cy="1839258"/>
            <a:chOff x="572138" y="2093083"/>
            <a:chExt cx="6883729" cy="1839258"/>
          </a:xfrm>
        </p:grpSpPr>
        <p:grpSp>
          <p:nvGrpSpPr>
            <p:cNvPr id="77" name="Group 76"/>
            <p:cNvGrpSpPr/>
            <p:nvPr/>
          </p:nvGrpSpPr>
          <p:grpSpPr>
            <a:xfrm>
              <a:off x="572138" y="2093083"/>
              <a:ext cx="4184695" cy="1839258"/>
              <a:chOff x="507123" y="2235433"/>
              <a:chExt cx="3982896" cy="1303897"/>
            </a:xfrm>
          </p:grpSpPr>
          <p:sp>
            <p:nvSpPr>
              <p:cNvPr id="80" name="Rectangle 79"/>
              <p:cNvSpPr/>
              <p:nvPr/>
            </p:nvSpPr>
            <p:spPr>
              <a:xfrm>
                <a:off x="507123" y="2380412"/>
                <a:ext cx="3982896" cy="1158918"/>
              </a:xfrm>
              <a:prstGeom prst="rect">
                <a:avLst/>
              </a:prstGeom>
              <a:noFill/>
              <a:ln w="19050">
                <a:solidFill>
                  <a:srgbClr val="004E8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81" name="Rounded Rectangle 80"/>
              <p:cNvSpPr/>
              <p:nvPr/>
            </p:nvSpPr>
            <p:spPr>
              <a:xfrm>
                <a:off x="760033" y="2235433"/>
                <a:ext cx="3247697" cy="216588"/>
              </a:xfrm>
              <a:prstGeom prst="roundRect">
                <a:avLst/>
              </a:prstGeom>
              <a:solidFill>
                <a:srgbClr val="004E80"/>
              </a:solidFill>
              <a:ln>
                <a:solidFill>
                  <a:srgbClr val="004E8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 sz="13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78" name="TextBox 77"/>
            <p:cNvSpPr txBox="1"/>
            <p:nvPr/>
          </p:nvSpPr>
          <p:spPr>
            <a:xfrm flipH="1">
              <a:off x="856836" y="2105159"/>
              <a:ext cx="3548819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ZA" sz="125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High level of </a:t>
              </a:r>
              <a:r>
                <a:rPr lang="en-ZA" sz="125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Reactive oxygen species (ROS)</a:t>
              </a:r>
              <a:endParaRPr lang="en-ZA" sz="125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 flipH="1">
              <a:off x="653045" y="2493725"/>
              <a:ext cx="68028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ZA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Lipid peroxidation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ZA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DNA damage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ZA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Protein oxidation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ZA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Poor seminal parameters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endParaRPr lang="en-ZA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en-ZA" sz="1200" dirty="0"/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318138" y="2972145"/>
            <a:ext cx="6883729" cy="1839258"/>
            <a:chOff x="572138" y="2093083"/>
            <a:chExt cx="6883729" cy="1839258"/>
          </a:xfrm>
        </p:grpSpPr>
        <p:grpSp>
          <p:nvGrpSpPr>
            <p:cNvPr id="83" name="Group 82"/>
            <p:cNvGrpSpPr/>
            <p:nvPr/>
          </p:nvGrpSpPr>
          <p:grpSpPr>
            <a:xfrm>
              <a:off x="572138" y="2093083"/>
              <a:ext cx="4184695" cy="1839258"/>
              <a:chOff x="507123" y="2235433"/>
              <a:chExt cx="3982896" cy="1303897"/>
            </a:xfrm>
          </p:grpSpPr>
          <p:sp>
            <p:nvSpPr>
              <p:cNvPr id="86" name="Rectangle 85"/>
              <p:cNvSpPr/>
              <p:nvPr/>
            </p:nvSpPr>
            <p:spPr>
              <a:xfrm>
                <a:off x="507123" y="2380412"/>
                <a:ext cx="3982896" cy="1158918"/>
              </a:xfrm>
              <a:prstGeom prst="rect">
                <a:avLst/>
              </a:prstGeom>
              <a:noFill/>
              <a:ln w="19050">
                <a:solidFill>
                  <a:srgbClr val="004E8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sp>
            <p:nvSpPr>
              <p:cNvPr id="87" name="Rounded Rectangle 86"/>
              <p:cNvSpPr/>
              <p:nvPr/>
            </p:nvSpPr>
            <p:spPr>
              <a:xfrm>
                <a:off x="760033" y="2235433"/>
                <a:ext cx="3247697" cy="216588"/>
              </a:xfrm>
              <a:prstGeom prst="roundRect">
                <a:avLst/>
              </a:prstGeom>
              <a:solidFill>
                <a:srgbClr val="004E80"/>
              </a:solidFill>
              <a:ln>
                <a:solidFill>
                  <a:srgbClr val="004E8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 sz="13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84" name="TextBox 83"/>
            <p:cNvSpPr txBox="1"/>
            <p:nvPr/>
          </p:nvSpPr>
          <p:spPr>
            <a:xfrm flipH="1">
              <a:off x="856836" y="2105159"/>
              <a:ext cx="3548819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ZA" sz="125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Physiological level of </a:t>
              </a:r>
              <a:r>
                <a:rPr lang="en-ZA" sz="125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ROS</a:t>
              </a:r>
              <a:endParaRPr lang="en-ZA" sz="125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5" name="TextBox 84"/>
            <p:cNvSpPr txBox="1"/>
            <p:nvPr/>
          </p:nvSpPr>
          <p:spPr>
            <a:xfrm flipH="1">
              <a:off x="653045" y="2493724"/>
              <a:ext cx="680282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itchFamily="34" charset="0"/>
                <a:buChar char="•"/>
              </a:pPr>
              <a:r>
                <a:rPr lang="en-ZA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Capacitation 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ZA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Acrosome reaction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ZA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Hyperactivation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ZA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Sperm oocyte fusion</a:t>
              </a:r>
            </a:p>
            <a:p>
              <a:endParaRPr lang="en-ZA" sz="1200" dirty="0"/>
            </a:p>
          </p:txBody>
        </p:sp>
      </p:grpSp>
      <p:pic>
        <p:nvPicPr>
          <p:cNvPr id="2065" name="Picture 17" descr="Redox balance in male infertility and the need for moderation-“Μέτρον”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418" y="1057567"/>
            <a:ext cx="4299266" cy="2579560"/>
          </a:xfrm>
          <a:prstGeom prst="rect">
            <a:avLst/>
          </a:prstGeom>
          <a:noFill/>
          <a:ln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" name="TextBox 88"/>
          <p:cNvSpPr txBox="1"/>
          <p:nvPr/>
        </p:nvSpPr>
        <p:spPr>
          <a:xfrm flipH="1">
            <a:off x="5130484" y="765179"/>
            <a:ext cx="3548819" cy="29238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ZA" sz="125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Oxidants (OS) / Reductive stress (RS)</a:t>
            </a:r>
            <a:endParaRPr lang="en-ZA" sz="125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9" name="Rectangle 2048"/>
          <p:cNvSpPr/>
          <p:nvPr/>
        </p:nvSpPr>
        <p:spPr>
          <a:xfrm>
            <a:off x="4717418" y="3635317"/>
            <a:ext cx="4299266" cy="314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lnSpc>
                <a:spcPct val="150000"/>
              </a:lnSpc>
              <a:spcBef>
                <a:spcPct val="20000"/>
              </a:spcBef>
            </a:pPr>
            <a:r>
              <a:rPr lang="en-US" sz="11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11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9746" y="4868863"/>
            <a:ext cx="987425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730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018" y="570998"/>
            <a:ext cx="8229600" cy="432000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Arial" pitchFamily="34" charset="0"/>
                <a:cs typeface="Arial" pitchFamily="34" charset="0"/>
              </a:rPr>
              <a:t>TREATMENT &amp; INTERVENTIONS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CC6357E7-D92F-4CF3-0E0E-C6B9C59724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079" r="8965"/>
          <a:stretch/>
        </p:blipFill>
        <p:spPr>
          <a:xfrm>
            <a:off x="8158722" y="4923000"/>
            <a:ext cx="985278" cy="72643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="" xmlns:a16="http://schemas.microsoft.com/office/drawing/2014/main" id="{CC6357E7-D92F-4CF3-0E0E-C6B9C59724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079" r="8965"/>
          <a:stretch/>
        </p:blipFill>
        <p:spPr>
          <a:xfrm>
            <a:off x="8158722" y="4923000"/>
            <a:ext cx="985278" cy="726433"/>
          </a:xfrm>
          <a:prstGeom prst="rect">
            <a:avLst/>
          </a:prstGeom>
        </p:spPr>
      </p:pic>
      <p:pic>
        <p:nvPicPr>
          <p:cNvPr id="31" name="Picture 4" descr="Drugs Images - Free Download on Freepik">
            <a:extLst>
              <a:ext uri="{FF2B5EF4-FFF2-40B4-BE49-F238E27FC236}">
                <a16:creationId xmlns="" xmlns:a16="http://schemas.microsoft.com/office/drawing/2014/main" id="{FE7016CB-D970-A04C-AFF0-B2D8DA252D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7916"/>
          <a:stretch/>
        </p:blipFill>
        <p:spPr bwMode="auto">
          <a:xfrm>
            <a:off x="2035566" y="1217983"/>
            <a:ext cx="2352488" cy="112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2633" y="3498076"/>
            <a:ext cx="1846203" cy="12111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058" y="2651137"/>
            <a:ext cx="1750002" cy="113357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18" y="1648141"/>
            <a:ext cx="1634529" cy="12258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5" y="3217922"/>
            <a:ext cx="1599258" cy="16575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8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060" y="1002998"/>
            <a:ext cx="5004311" cy="37925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" name="TextBox 58"/>
          <p:cNvSpPr txBox="1"/>
          <p:nvPr/>
        </p:nvSpPr>
        <p:spPr>
          <a:xfrm flipH="1">
            <a:off x="2108198" y="2312586"/>
            <a:ext cx="2207225" cy="28469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ZA" sz="125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FDA approved fertility drugs</a:t>
            </a:r>
          </a:p>
        </p:txBody>
      </p:sp>
      <p:sp>
        <p:nvSpPr>
          <p:cNvPr id="60" name="TextBox 59"/>
          <p:cNvSpPr txBox="1"/>
          <p:nvPr/>
        </p:nvSpPr>
        <p:spPr>
          <a:xfrm flipH="1">
            <a:off x="1495410" y="4733105"/>
            <a:ext cx="2660650" cy="28469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ZA" sz="125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Vitamins &amp; Herbal medicinal plants</a:t>
            </a:r>
          </a:p>
        </p:txBody>
      </p:sp>
      <p:sp>
        <p:nvSpPr>
          <p:cNvPr id="61" name="TextBox 60"/>
          <p:cNvSpPr txBox="1"/>
          <p:nvPr/>
        </p:nvSpPr>
        <p:spPr>
          <a:xfrm flipH="1">
            <a:off x="219079" y="2925535"/>
            <a:ext cx="1774409" cy="29238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ZA" sz="125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vitro </a:t>
            </a:r>
            <a:r>
              <a:rPr lang="en-ZA" sz="125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fertilisation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138" y="5064658"/>
            <a:ext cx="53882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800" b="1" dirty="0" smtClean="0"/>
              <a:t>FDA: </a:t>
            </a:r>
            <a:r>
              <a:rPr lang="en-ZA" sz="800" dirty="0" smtClean="0"/>
              <a:t>Food  and drug administration</a:t>
            </a:r>
          </a:p>
          <a:p>
            <a:r>
              <a:rPr lang="en-ZA" sz="800" b="1" dirty="0" smtClean="0"/>
              <a:t>OAT</a:t>
            </a:r>
            <a:r>
              <a:rPr lang="en-ZA" sz="800" dirty="0" smtClean="0"/>
              <a:t> : Oligoasthenoteratozoospermia</a:t>
            </a:r>
          </a:p>
          <a:p>
            <a:r>
              <a:rPr lang="en-ZA" sz="800" b="1" dirty="0" smtClean="0"/>
              <a:t>UTI</a:t>
            </a:r>
            <a:r>
              <a:rPr lang="en-ZA" sz="800" dirty="0" smtClean="0"/>
              <a:t>:   Urinary tract infection</a:t>
            </a:r>
          </a:p>
          <a:p>
            <a:r>
              <a:rPr lang="en-ZA" sz="800" b="1" dirty="0" smtClean="0"/>
              <a:t>MAGI: </a:t>
            </a:r>
            <a:r>
              <a:rPr lang="en-ZA" sz="800" dirty="0" smtClean="0"/>
              <a:t>Male accessory gland infection </a:t>
            </a:r>
            <a:endParaRPr lang="en-ZA" sz="800" dirty="0"/>
          </a:p>
        </p:txBody>
      </p:sp>
    </p:spTree>
    <p:extLst>
      <p:ext uri="{BB962C8B-B14F-4D97-AF65-F5344CB8AC3E}">
        <p14:creationId xmlns:p14="http://schemas.microsoft.com/office/powerpoint/2010/main" val="405006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899" y="557889"/>
            <a:ext cx="8229600" cy="432000"/>
          </a:xfrm>
        </p:spPr>
        <p:txBody>
          <a:bodyPr>
            <a:normAutofit/>
          </a:bodyPr>
          <a:lstStyle/>
          <a:p>
            <a:r>
              <a:rPr lang="en-ZA" sz="2400" dirty="0"/>
              <a:t>Study plant</a:t>
            </a:r>
          </a:p>
        </p:txBody>
      </p: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8637" y="4884737"/>
            <a:ext cx="987425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AutoShape 10" descr="Generated 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/>
          </a:p>
        </p:txBody>
      </p:sp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217440"/>
            <a:ext cx="3108642" cy="21287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320" y="1555996"/>
            <a:ext cx="2321422" cy="25971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81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5025" y="4893467"/>
            <a:ext cx="792163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2" name="Picture 1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4" t="7907" r="9791" b="10827"/>
          <a:stretch/>
        </p:blipFill>
        <p:spPr bwMode="auto">
          <a:xfrm rot="16200000">
            <a:off x="5440017" y="2373633"/>
            <a:ext cx="2534341" cy="17271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843588" y="1555996"/>
            <a:ext cx="13756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200" i="1" dirty="0"/>
              <a:t>Camellia sinensis</a:t>
            </a:r>
          </a:p>
        </p:txBody>
      </p:sp>
    </p:spTree>
    <p:extLst>
      <p:ext uri="{BB962C8B-B14F-4D97-AF65-F5344CB8AC3E}">
        <p14:creationId xmlns:p14="http://schemas.microsoft.com/office/powerpoint/2010/main" val="296134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0252" y="532124"/>
            <a:ext cx="8764172" cy="496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ZA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PROBLEM STATEMENT </a:t>
            </a:r>
            <a:endParaRPr lang="en-ZA" sz="20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7710" y="1268414"/>
            <a:ext cx="887671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/>
              <a:t>Current semen analysis </a:t>
            </a:r>
            <a:r>
              <a:rPr lang="en-US" sz="1600" dirty="0" smtClean="0"/>
              <a:t> </a:t>
            </a:r>
            <a:r>
              <a:rPr lang="en-US" sz="1600" dirty="0"/>
              <a:t>fall short in fully diagnosing male fertility, as they overlook </a:t>
            </a:r>
            <a:r>
              <a:rPr lang="en-US" sz="1600" dirty="0" smtClean="0"/>
              <a:t>measurement of oxidative </a:t>
            </a:r>
            <a:r>
              <a:rPr lang="en-US" sz="1600" dirty="0"/>
              <a:t>stress — a critical factor in sperm health. </a:t>
            </a:r>
            <a:endParaRPr lang="en-US" sz="1600" dirty="0" smtClean="0"/>
          </a:p>
          <a:p>
            <a:pPr algn="ctr"/>
            <a:endParaRPr lang="en-US" sz="1600" dirty="0"/>
          </a:p>
          <a:p>
            <a:pPr algn="ctr"/>
            <a:r>
              <a:rPr lang="en-US" sz="1600" dirty="0" smtClean="0"/>
              <a:t>Although </a:t>
            </a:r>
            <a:r>
              <a:rPr lang="en-US" sz="1600" dirty="0"/>
              <a:t>antioxidants show potential in combating oxidative damage, this vital marker remains </a:t>
            </a:r>
            <a:r>
              <a:rPr lang="en-US" sz="1600" dirty="0" smtClean="0"/>
              <a:t>underutilized </a:t>
            </a:r>
            <a:r>
              <a:rPr lang="en-US" sz="1600" dirty="0"/>
              <a:t>in fertility assessments</a:t>
            </a:r>
            <a:r>
              <a:rPr lang="en-US" sz="1600" dirty="0" smtClean="0"/>
              <a:t>. </a:t>
            </a:r>
          </a:p>
          <a:p>
            <a:pPr algn="ctr"/>
            <a:endParaRPr lang="en-US" sz="1600" dirty="0" smtClean="0"/>
          </a:p>
          <a:p>
            <a:pPr algn="ctr"/>
            <a:r>
              <a:rPr lang="en-US" sz="1600" dirty="0" smtClean="0"/>
              <a:t>Without </a:t>
            </a:r>
            <a:r>
              <a:rPr lang="en-US" sz="1600" dirty="0"/>
              <a:t>incorporating oxidative-stress measurements, many men may remain inadequately diagnosed and not treated </a:t>
            </a:r>
            <a:r>
              <a:rPr lang="en-US" sz="1600" dirty="0" smtClean="0"/>
              <a:t>holistically.</a:t>
            </a:r>
          </a:p>
          <a:p>
            <a:pPr algn="ctr"/>
            <a:endParaRPr lang="en-US" sz="1600" dirty="0" smtClean="0"/>
          </a:p>
          <a:p>
            <a:pPr algn="ctr"/>
            <a:r>
              <a:rPr lang="en-US" sz="1600" dirty="0" smtClean="0"/>
              <a:t> To </a:t>
            </a:r>
            <a:r>
              <a:rPr lang="en-US" sz="1600" dirty="0"/>
              <a:t>improve outcomes, it is crucial to integrate oxidative-stress markers into routine semen analysis for a more comprehensive evaluation and more targeted treatment.</a:t>
            </a:r>
            <a:endParaRPr lang="en-ZA" sz="1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580" y="4912799"/>
            <a:ext cx="987425" cy="72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003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750" y="934200"/>
            <a:ext cx="8229600" cy="432000"/>
          </a:xfrm>
        </p:spPr>
        <p:txBody>
          <a:bodyPr>
            <a:normAutofit/>
          </a:bodyPr>
          <a:lstStyle/>
          <a:p>
            <a:pPr algn="ctr"/>
            <a:r>
              <a:rPr lang="en-ZA" sz="2400" dirty="0"/>
              <a:t>AIMS &amp; OBJECTIVES</a:t>
            </a:r>
          </a:p>
        </p:txBody>
      </p:sp>
      <p:sp>
        <p:nvSpPr>
          <p:cNvPr id="47" name="Rectangle 46"/>
          <p:cNvSpPr/>
          <p:nvPr/>
        </p:nvSpPr>
        <p:spPr>
          <a:xfrm>
            <a:off x="412750" y="2507228"/>
            <a:ext cx="8566150" cy="2899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ctr">
              <a:lnSpc>
                <a:spcPct val="150000"/>
              </a:lnSpc>
              <a:spcAft>
                <a:spcPts val="800"/>
              </a:spcAft>
              <a:buFont typeface="Wingdings" pitchFamily="2" charset="2"/>
              <a:buChar char="ü"/>
            </a:pPr>
            <a:r>
              <a:rPr lang="en-US" sz="1200" kern="1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To measure the protective effect of white tea aqueous leaf extracts on the human sperm parameters: motility, ORP vitality for 60 and 120 minutes, and mitochondrial membrane potential, DNA-fragmentation, hyperactivation, capacitation and acrosome reaction for 60 minutes after inducing oxidative stress using cumene hydroperoxide</a:t>
            </a:r>
          </a:p>
          <a:p>
            <a:pPr marL="285750" lvl="0" indent="-285750" algn="ctr">
              <a:lnSpc>
                <a:spcPct val="150000"/>
              </a:lnSpc>
              <a:spcAft>
                <a:spcPts val="800"/>
              </a:spcAft>
              <a:buFont typeface="Wingdings" pitchFamily="2" charset="2"/>
              <a:buChar char="ü"/>
            </a:pPr>
            <a:r>
              <a:rPr lang="en-US" sz="1200" kern="1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To determine the oxidation-reduction potential of the normozoospermic samples after treatment with white tea and ascorbic acid using the MiOXSYS.</a:t>
            </a:r>
          </a:p>
          <a:p>
            <a:pPr marL="285750" lvl="0" indent="-285750" algn="ctr">
              <a:lnSpc>
                <a:spcPct val="150000"/>
              </a:lnSpc>
              <a:spcAft>
                <a:spcPts val="800"/>
              </a:spcAft>
              <a:buFont typeface="Wingdings" pitchFamily="2" charset="2"/>
              <a:buChar char="ü"/>
            </a:pPr>
            <a:r>
              <a:rPr lang="en-US" sz="1200" kern="1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To compare the antioxidant effect of white tea against ascorbic acid on normozoospermic samples following the induction of oxidative stress using cumene hydroperoxide for 60 and 120 minutes on seminal parameters</a:t>
            </a:r>
            <a:r>
              <a:rPr lang="en-ZA" sz="1200" kern="1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/>
            </a:r>
            <a:br>
              <a:rPr lang="en-ZA" sz="1200" kern="1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endParaRPr lang="en-ZA" sz="1200" kern="100" dirty="0">
              <a:solidFill>
                <a:schemeClr val="tx1">
                  <a:lumMod val="75000"/>
                </a:schemeClr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150000"/>
              </a:lnSpc>
              <a:spcAft>
                <a:spcPts val="800"/>
              </a:spcAft>
              <a:buFont typeface="Wingdings" pitchFamily="2" charset="2"/>
              <a:buChar char="ü"/>
            </a:pPr>
            <a:endParaRPr lang="en-ZA" sz="1400" kern="100" dirty="0">
              <a:solidFill>
                <a:schemeClr val="tx1">
                  <a:lumMod val="75000"/>
                </a:schemeClr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8637" y="4884737"/>
            <a:ext cx="987425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412750" y="1525288"/>
            <a:ext cx="85661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latin typeface="+mj-lt"/>
              </a:rPr>
              <a:t>The study aims to evaluate the antioxidant activity of white tea aqueous extract on normozoospermic cells under oxidative stress induced by cumene hydroperoxide. </a:t>
            </a:r>
            <a:endParaRPr lang="en-ZA" sz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14392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2927" y="666752"/>
            <a:ext cx="5798343" cy="432000"/>
          </a:xfrm>
        </p:spPr>
        <p:txBody>
          <a:bodyPr>
            <a:normAutofit/>
          </a:bodyPr>
          <a:lstStyle/>
          <a:p>
            <a:r>
              <a:rPr lang="en-ZA" sz="1400" dirty="0"/>
              <a:t>Plant , Ascorbic &amp; cumene hydroperoxide acid preparation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1334" y="4937125"/>
            <a:ext cx="987425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6" descr="https://chatgpt.com/backend-api/estuary/content?id=file_00000000822c71f580a1a413691f05b2&amp;ts=489715&amp;p=fs&amp;cid=1&amp;sig=0a3a64c97bd3eae6c9507f5b743b58bab7098eb39f6c5b0520a392cc1a58a4ba&amp;v=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/>
          </a:p>
        </p:txBody>
      </p:sp>
      <p:pic>
        <p:nvPicPr>
          <p:cNvPr id="8199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91"/>
          <a:stretch/>
        </p:blipFill>
        <p:spPr bwMode="auto">
          <a:xfrm>
            <a:off x="257175" y="593726"/>
            <a:ext cx="3137633" cy="4236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3467" y="4868862"/>
            <a:ext cx="793750" cy="79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2" name="Picture 1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8" t="9389" r="5162"/>
          <a:stretch/>
        </p:blipFill>
        <p:spPr bwMode="auto">
          <a:xfrm>
            <a:off x="3492927" y="1212850"/>
            <a:ext cx="5504290" cy="271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3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709" y="1416280"/>
            <a:ext cx="4250508" cy="3413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8549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AMRC Theme">
  <a:themeElements>
    <a:clrScheme name="SAMRC">
      <a:dk1>
        <a:srgbClr val="505150"/>
      </a:dk1>
      <a:lt1>
        <a:sysClr val="window" lastClr="FFFFFF"/>
      </a:lt1>
      <a:dk2>
        <a:srgbClr val="005E90"/>
      </a:dk2>
      <a:lt2>
        <a:srgbClr val="B8C0C0"/>
      </a:lt2>
      <a:accent1>
        <a:srgbClr val="005E90"/>
      </a:accent1>
      <a:accent2>
        <a:srgbClr val="B8C0C0"/>
      </a:accent2>
      <a:accent3>
        <a:srgbClr val="6AB233"/>
      </a:accent3>
      <a:accent4>
        <a:srgbClr val="8064A2"/>
      </a:accent4>
      <a:accent5>
        <a:srgbClr val="4BACC6"/>
      </a:accent5>
      <a:accent6>
        <a:srgbClr val="F79646"/>
      </a:accent6>
      <a:hlink>
        <a:srgbClr val="005E90"/>
      </a:hlink>
      <a:folHlink>
        <a:srgbClr val="005E9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Presentation1" id="{74286A8D-29A4-483B-8B94-9DFEE78DCF1A}" vid="{83B18E31-E7E7-4919-A2A0-8A5D3635CF43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51f89856-26f6-41d7-a395-d9ef5cb063e3">DZ4TZZWMXFC2-923358061-10</_dlc_DocId>
    <_dlc_DocIdUrl xmlns="51f89856-26f6-41d7-a395-d9ef5cb063e3">
      <Url>https://samrc.sharepoint.com/cmc/_layouts/15/DocIdRedir.aspx?ID=DZ4TZZWMXFC2-923358061-10</Url>
      <Description>DZ4TZZWMXFC2-923358061-10</Description>
    </_dlc_DocIdUrl>
    <TaxCatchAll xmlns="51f89856-26f6-41d7-a395-d9ef5cb063e3">
      <Value>61</Value>
    </TaxCatchAll>
    <ba7ff648264d49c7b658f77590a9859f xmlns="BEC0055D-8E43-4EDA-85F7-1DC67039ECD9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Corporate Identity Toolkit</TermName>
          <TermId xmlns="http://schemas.microsoft.com/office/infopath/2007/PartnerControls">5ef94ee3-e0e7-4ea6-9dc4-61b77b524355</TermId>
        </TermInfo>
      </Terms>
    </ba7ff648264d49c7b658f77590a9859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9CCB1BAE7462458094822FDCCE0F70" ma:contentTypeVersion="3" ma:contentTypeDescription="Create a new document." ma:contentTypeScope="" ma:versionID="0929b92d770b31149615d60373de8f21">
  <xsd:schema xmlns:xsd="http://www.w3.org/2001/XMLSchema" xmlns:xs="http://www.w3.org/2001/XMLSchema" xmlns:p="http://schemas.microsoft.com/office/2006/metadata/properties" xmlns:ns2="51f89856-26f6-41d7-a395-d9ef5cb063e3" xmlns:ns3="BEC0055D-8E43-4EDA-85F7-1DC67039ECD9" xmlns:ns4="bec0055d-8e43-4eda-85f7-1dc67039ecd9" targetNamespace="http://schemas.microsoft.com/office/2006/metadata/properties" ma:root="true" ma:fieldsID="7a17e8fa93f75aa3c8eb9f8c549db0d0" ns2:_="" ns3:_="" ns4:_="">
    <xsd:import namespace="51f89856-26f6-41d7-a395-d9ef5cb063e3"/>
    <xsd:import namespace="BEC0055D-8E43-4EDA-85F7-1DC67039ECD9"/>
    <xsd:import namespace="bec0055d-8e43-4eda-85f7-1dc67039ecd9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ba7ff648264d49c7b658f77590a9859f" minOccurs="0"/>
                <xsd:element ref="ns2:TaxCatchAll" minOccurs="0"/>
                <xsd:element ref="ns4:MediaServiceMetadata" minOccurs="0"/>
                <xsd:element ref="ns4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f89856-26f6-41d7-a395-d9ef5cb063e3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13" nillable="true" ma:displayName="Taxonomy Catch All Column" ma:hidden="true" ma:list="{5f19db00-0c00-48f0-ac83-76181df03755}" ma:internalName="TaxCatchAll" ma:showField="CatchAllData" ma:web="51f89856-26f6-41d7-a395-d9ef5cb063e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C0055D-8E43-4EDA-85F7-1DC67039ECD9" elementFormDefault="qualified">
    <xsd:import namespace="http://schemas.microsoft.com/office/2006/documentManagement/types"/>
    <xsd:import namespace="http://schemas.microsoft.com/office/infopath/2007/PartnerControls"/>
    <xsd:element name="ba7ff648264d49c7b658f77590a9859f" ma:index="12" ma:taxonomy="true" ma:internalName="ba7ff648264d49c7b658f77590a9859f" ma:taxonomyFieldName="Document_x0020_Type" ma:displayName="Document Type" ma:readOnly="false" ma:default="" ma:fieldId="{ba7ff648-264d-49c7-b658-f77590a9859f}" ma:sspId="69785440-1fa9-49bb-b759-476af3ae9112" ma:termSetId="dd9ed694-51a1-463e-8f22-b274507a5923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c0055d-8e43-4eda-85f7-1dc67039ec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4F1A1014-0338-410E-925A-425B4800773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CC5304C-4750-4717-9094-45370D810E10}">
  <ds:schemaRefs>
    <ds:schemaRef ds:uri="http://purl.org/dc/terms/"/>
    <ds:schemaRef ds:uri="http://schemas.microsoft.com/office/2006/documentManagement/types"/>
    <ds:schemaRef ds:uri="BEC0055D-8E43-4EDA-85F7-1DC67039ECD9"/>
    <ds:schemaRef ds:uri="bec0055d-8e43-4eda-85f7-1dc67039ecd9"/>
    <ds:schemaRef ds:uri="http://purl.org/dc/elements/1.1/"/>
    <ds:schemaRef ds:uri="http://schemas.microsoft.com/office/2006/metadata/properties"/>
    <ds:schemaRef ds:uri="http://schemas.microsoft.com/office/infopath/2007/PartnerControls"/>
    <ds:schemaRef ds:uri="51f89856-26f6-41d7-a395-d9ef5cb063e3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C54F591-B08C-4C88-B353-04188CF772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f89856-26f6-41d7-a395-d9ef5cb063e3"/>
    <ds:schemaRef ds:uri="BEC0055D-8E43-4EDA-85F7-1DC67039ECD9"/>
    <ds:schemaRef ds:uri="bec0055d-8e43-4eda-85f7-1dc67039ec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F83BA262-CF13-4981-B62C-B74695B0CA6C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Presentation16x9</Template>
  <TotalTime>2077</TotalTime>
  <Words>1199</Words>
  <Application>Microsoft Office PowerPoint</Application>
  <PresentationFormat>On-screen Show (16:10)</PresentationFormat>
  <Paragraphs>175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SAMRC Theme</vt:lpstr>
      <vt:lpstr>PowerPoint Presentation</vt:lpstr>
      <vt:lpstr>White tea aqueous extract and Ascorbic acid counteract oxidative damage in Human Sperm  </vt:lpstr>
      <vt:lpstr>Male infertility &amp; OXIDATIVE STRESS</vt:lpstr>
      <vt:lpstr>Redox imbalance </vt:lpstr>
      <vt:lpstr>TREATMENT &amp; INTERVENTIONS</vt:lpstr>
      <vt:lpstr>Study plant</vt:lpstr>
      <vt:lpstr>PowerPoint Presentation</vt:lpstr>
      <vt:lpstr>AIMS &amp; OBJECTIVES</vt:lpstr>
      <vt:lpstr>Plant , Ascorbic &amp; cumene hydroperoxide acid preparation</vt:lpstr>
      <vt:lpstr>Sample collection &amp; ethics</vt:lpstr>
      <vt:lpstr>Experimental procedure</vt:lpstr>
      <vt:lpstr>RESULTS : KINEMATIC parameters</vt:lpstr>
      <vt:lpstr>Sperm motility &amp; vitality</vt:lpstr>
      <vt:lpstr>ORP &amp; Reactive oxygen species</vt:lpstr>
      <vt:lpstr>DNA fragmentation, CAPACITATION AND ACROSOME REACTION &amp; MMP</vt:lpstr>
      <vt:lpstr>RESULTS SUMMARY </vt:lpstr>
      <vt:lpstr>CONCLUSION</vt:lpstr>
      <vt:lpstr>APPRECIATION </vt:lpstr>
    </vt:vector>
  </TitlesOfParts>
  <Company>Medical Research Council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Jorene Naidoo</dc:creator>
  <cp:lastModifiedBy>MULALOS</cp:lastModifiedBy>
  <cp:revision>80</cp:revision>
  <dcterms:created xsi:type="dcterms:W3CDTF">2019-09-12T12:53:23Z</dcterms:created>
  <dcterms:modified xsi:type="dcterms:W3CDTF">2025-11-17T13:12:28Z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0x010100299CCB1BAE7462458094822FDCCE0F70</vt:lpwstr>
  </property>
  <property fmtid="{D5CDD505-2E9C-101B-9397-08002B2CF9AE}" pid="3" name="_dlc_DocIdItemGuid">
    <vt:lpwstr>460f5037-c064-44b8-ba27-6cf4fe3f5548</vt:lpwstr>
  </property>
  <property fmtid="{D5CDD505-2E9C-101B-9397-08002B2CF9AE}" pid="4" name="Document Type">
    <vt:lpwstr>61;#Corporate Identity Toolkit|5ef94ee3-e0e7-4ea6-9dc4-61b77b524355</vt:lpwstr>
  </property>
</Properties>
</file>